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6"/>
  </p:notesMasterIdLst>
  <p:handoutMasterIdLst>
    <p:handoutMasterId r:id="rId27"/>
  </p:handoutMasterIdLst>
  <p:sldIdLst>
    <p:sldId id="265" r:id="rId5"/>
    <p:sldId id="1678" r:id="rId6"/>
    <p:sldId id="449" r:id="rId7"/>
    <p:sldId id="1687" r:id="rId8"/>
    <p:sldId id="698" r:id="rId9"/>
    <p:sldId id="1679" r:id="rId10"/>
    <p:sldId id="1661" r:id="rId11"/>
    <p:sldId id="1596" r:id="rId12"/>
    <p:sldId id="1688" r:id="rId13"/>
    <p:sldId id="1665" r:id="rId14"/>
    <p:sldId id="1626" r:id="rId15"/>
    <p:sldId id="1693" r:id="rId16"/>
    <p:sldId id="1680" r:id="rId17"/>
    <p:sldId id="1681" r:id="rId18"/>
    <p:sldId id="1690" r:id="rId19"/>
    <p:sldId id="1682" r:id="rId20"/>
    <p:sldId id="1691" r:id="rId21"/>
    <p:sldId id="1683" r:id="rId22"/>
    <p:sldId id="1692" r:id="rId23"/>
    <p:sldId id="1684" r:id="rId24"/>
    <p:sldId id="45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141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17" autoAdjust="0"/>
    <p:restoredTop sz="94660"/>
  </p:normalViewPr>
  <p:slideViewPr>
    <p:cSldViewPr snapToGrid="0">
      <p:cViewPr>
        <p:scale>
          <a:sx n="120" d="100"/>
          <a:sy n="120" d="100"/>
        </p:scale>
        <p:origin x="472" y="816"/>
      </p:cViewPr>
      <p:guideLst>
        <p:guide orient="horz" pos="2160"/>
        <p:guide pos="3840"/>
      </p:guideLst>
    </p:cSldViewPr>
  </p:slideViewPr>
  <p:notesTextViewPr>
    <p:cViewPr>
      <p:scale>
        <a:sx n="1" d="1"/>
        <a:sy n="1" d="1"/>
      </p:scale>
      <p:origin x="0" y="0"/>
    </p:cViewPr>
  </p:notesTextViewPr>
  <p:notesViewPr>
    <p:cSldViewPr snapToGrid="0">
      <p:cViewPr varScale="1">
        <p:scale>
          <a:sx n="83" d="100"/>
          <a:sy n="83" d="100"/>
        </p:scale>
        <p:origin x="299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sz="quarter" idx="1"/>
          </p:nvPr>
        </p:nvSpPr>
        <p:spPr>
          <a:xfrm>
            <a:off x="3884614" y="0"/>
            <a:ext cx="2971800" cy="458788"/>
          </a:xfrm>
          <a:prstGeom prst="rect">
            <a:avLst/>
          </a:prstGeom>
        </p:spPr>
        <p:txBody>
          <a:bodyPr vert="horz" lIns="91440" tIns="45720" rIns="91440" bIns="45720" rtlCol="0"/>
          <a:lstStyle>
            <a:lvl1pPr algn="r">
              <a:defRPr sz="1200"/>
            </a:lvl1pPr>
          </a:lstStyle>
          <a:p>
            <a:fld id="{BE384BF0-F03A-482A-83CD-C7B3780FB70B}" type="datetimeFigureOut">
              <a:rPr lang="en-NZ" smtClean="0"/>
              <a:t>21/07/2026</a:t>
            </a:fld>
            <a:endParaRPr lang="en-NZ" dirty="0"/>
          </a:p>
        </p:txBody>
      </p:sp>
      <p:sp>
        <p:nvSpPr>
          <p:cNvPr id="4" name="Footer Placeholder 3"/>
          <p:cNvSpPr>
            <a:spLocks noGrp="1"/>
          </p:cNvSpPr>
          <p:nvPr>
            <p:ph type="ftr" sz="quarter" idx="2"/>
          </p:nvPr>
        </p:nvSpPr>
        <p:spPr>
          <a:xfrm>
            <a:off x="0" y="8685214"/>
            <a:ext cx="2971800" cy="458787"/>
          </a:xfrm>
          <a:prstGeom prst="rect">
            <a:avLst/>
          </a:prstGeom>
        </p:spPr>
        <p:txBody>
          <a:bodyPr vert="horz" lIns="91440" tIns="45720" rIns="91440" bIns="45720" rtlCol="0" anchor="b"/>
          <a:lstStyle>
            <a:lvl1pPr algn="l">
              <a:defRPr sz="1200"/>
            </a:lvl1pPr>
          </a:lstStyle>
          <a:p>
            <a:endParaRPr lang="en-NZ" dirty="0"/>
          </a:p>
        </p:txBody>
      </p:sp>
      <p:sp>
        <p:nvSpPr>
          <p:cNvPr id="5" name="Slide Number Placeholder 4"/>
          <p:cNvSpPr>
            <a:spLocks noGrp="1"/>
          </p:cNvSpPr>
          <p:nvPr>
            <p:ph type="sldNum" sz="quarter" idx="3"/>
          </p:nvPr>
        </p:nvSpPr>
        <p:spPr>
          <a:xfrm>
            <a:off x="3884614" y="8685214"/>
            <a:ext cx="2971800" cy="458787"/>
          </a:xfrm>
          <a:prstGeom prst="rect">
            <a:avLst/>
          </a:prstGeom>
        </p:spPr>
        <p:txBody>
          <a:bodyPr vert="horz" lIns="91440" tIns="45720" rIns="91440" bIns="45720" rtlCol="0" anchor="b"/>
          <a:lstStyle>
            <a:lvl1pPr algn="r">
              <a:defRPr sz="1200"/>
            </a:lvl1pPr>
          </a:lstStyle>
          <a:p>
            <a:fld id="{62886AC5-DA1B-4C86-BBFE-B2A53D1CA349}" type="slidenum">
              <a:rPr lang="en-NZ" smtClean="0"/>
              <a:t>‹#›</a:t>
            </a:fld>
            <a:endParaRPr lang="en-NZ" dirty="0"/>
          </a:p>
        </p:txBody>
      </p:sp>
    </p:spTree>
    <p:extLst>
      <p:ext uri="{BB962C8B-B14F-4D97-AF65-F5344CB8AC3E}">
        <p14:creationId xmlns:p14="http://schemas.microsoft.com/office/powerpoint/2010/main" val="2562168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84614" y="0"/>
            <a:ext cx="2971800" cy="458788"/>
          </a:xfrm>
          <a:prstGeom prst="rect">
            <a:avLst/>
          </a:prstGeom>
        </p:spPr>
        <p:txBody>
          <a:bodyPr vert="horz" lIns="91440" tIns="45720" rIns="91440" bIns="45720" rtlCol="0"/>
          <a:lstStyle>
            <a:lvl1pPr algn="r">
              <a:defRPr sz="1200"/>
            </a:lvl1pPr>
          </a:lstStyle>
          <a:p>
            <a:fld id="{1B696C96-BECF-499C-AAA9-85A80BB1F7EE}" type="datetimeFigureOut">
              <a:rPr lang="en-NZ" smtClean="0"/>
              <a:t>21/07/2026</a:t>
            </a:fld>
            <a:endParaRPr lang="en-NZ"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85801"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4"/>
            <a:ext cx="2971800" cy="458787"/>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40" tIns="45720" rIns="91440" bIns="45720" rtlCol="0" anchor="b"/>
          <a:lstStyle>
            <a:lvl1pPr algn="r">
              <a:defRPr sz="1200"/>
            </a:lvl1pPr>
          </a:lstStyle>
          <a:p>
            <a:fld id="{FA2021AD-EE30-4F89-B16A-4ACB770692F3}" type="slidenum">
              <a:rPr lang="en-NZ" smtClean="0"/>
              <a:t>‹#›</a:t>
            </a:fld>
            <a:endParaRPr lang="en-NZ" dirty="0"/>
          </a:p>
        </p:txBody>
      </p:sp>
    </p:spTree>
    <p:extLst>
      <p:ext uri="{BB962C8B-B14F-4D97-AF65-F5344CB8AC3E}">
        <p14:creationId xmlns:p14="http://schemas.microsoft.com/office/powerpoint/2010/main" val="597802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600CA544-13C8-46C2-A54C-B9032695DA43}" type="slidenum">
              <a:rPr lang="en-GB" smtClean="0">
                <a:solidFill>
                  <a:srgbClr val="000000"/>
                </a:solidFill>
              </a:rPr>
              <a:pPr/>
              <a:t>21</a:t>
            </a:fld>
            <a:endParaRPr lang="en-GB">
              <a:solidFill>
                <a:srgbClr val="000000"/>
              </a:solidFill>
            </a:endParaRPr>
          </a:p>
        </p:txBody>
      </p:sp>
      <p:sp>
        <p:nvSpPr>
          <p:cNvPr id="179203" name="Rectangle 2"/>
          <p:cNvSpPr>
            <a:spLocks noGrp="1" noRot="1" noChangeAspect="1" noChangeArrowheads="1" noTextEdit="1"/>
          </p:cNvSpPr>
          <p:nvPr>
            <p:ph type="sldImg"/>
          </p:nvPr>
        </p:nvSpPr>
        <p:spPr>
          <a:xfrm>
            <a:off x="381000" y="685800"/>
            <a:ext cx="6096000" cy="3429000"/>
          </a:xfrm>
          <a:ln/>
        </p:spPr>
      </p:sp>
      <p:sp>
        <p:nvSpPr>
          <p:cNvPr id="17920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logo with a blue circle and white text&#10;&#10;AI-generated content may be incorrect.">
            <a:extLst>
              <a:ext uri="{FF2B5EF4-FFF2-40B4-BE49-F238E27FC236}">
                <a16:creationId xmlns:a16="http://schemas.microsoft.com/office/drawing/2014/main" id="{FB079A99-3189-3874-F637-B1B53321F2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08"/>
            <a:ext cx="12191849" cy="6859506"/>
          </a:xfrm>
          <a:prstGeom prst="rect">
            <a:avLst/>
          </a:prstGeom>
        </p:spPr>
      </p:pic>
    </p:spTree>
    <p:extLst>
      <p:ext uri="{BB962C8B-B14F-4D97-AF65-F5344CB8AC3E}">
        <p14:creationId xmlns:p14="http://schemas.microsoft.com/office/powerpoint/2010/main" val="347880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tx1"/>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alphaModFix amt="45000"/>
            <a:extLst>
              <a:ext uri="{28A0092B-C50C-407E-A947-70E740481C1C}">
                <a14:useLocalDpi xmlns:a14="http://schemas.microsoft.com/office/drawing/2010/main" val="0"/>
              </a:ext>
            </a:extLst>
          </a:blip>
          <a:srcRect/>
          <a:stretch/>
        </p:blipFill>
        <p:spPr>
          <a:xfrm>
            <a:off x="637" y="359"/>
            <a:ext cx="12190725" cy="6857282"/>
          </a:xfrm>
          <a:prstGeom prst="rect">
            <a:avLst/>
          </a:prstGeom>
          <a:solidFill>
            <a:schemeClr val="tx1"/>
          </a:solidFill>
        </p:spPr>
      </p:pic>
      <p:sp>
        <p:nvSpPr>
          <p:cNvPr id="2" name="Footer Placeholder 1">
            <a:extLst>
              <a:ext uri="{FF2B5EF4-FFF2-40B4-BE49-F238E27FC236}">
                <a16:creationId xmlns:a16="http://schemas.microsoft.com/office/drawing/2014/main" id="{5CC88369-5975-416B-EA35-E1576E5298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bg1"/>
                </a:solidFill>
              </a:defRPr>
            </a:lvl1pPr>
          </a:lstStyle>
          <a:p>
            <a:r>
              <a:rPr lang="en-US" dirty="0"/>
              <a:t>Page </a:t>
            </a:r>
            <a:fld id="{ABE72355-ADDA-234A-8689-88B5AE54F93A}" type="slidenum">
              <a:rPr lang="en-US" smtClean="0"/>
              <a:pPr/>
              <a:t>‹#›</a:t>
            </a:fld>
            <a:endParaRPr lang="en-US" dirty="0"/>
          </a:p>
        </p:txBody>
      </p:sp>
      <p:cxnSp>
        <p:nvCxnSpPr>
          <p:cNvPr id="7" name="Straight Connector 6">
            <a:extLst>
              <a:ext uri="{FF2B5EF4-FFF2-40B4-BE49-F238E27FC236}">
                <a16:creationId xmlns:a16="http://schemas.microsoft.com/office/drawing/2014/main" id="{7D8A3FBD-777A-1535-6DF5-1071179494B6}"/>
              </a:ext>
            </a:extLst>
          </p:cNvPr>
          <p:cNvCxnSpPr>
            <a:cxnSpLocks/>
          </p:cNvCxnSpPr>
          <p:nvPr userDrawn="1"/>
        </p:nvCxnSpPr>
        <p:spPr>
          <a:xfrm>
            <a:off x="389238" y="6257743"/>
            <a:ext cx="11326112" cy="0"/>
          </a:xfrm>
          <a:prstGeom prst="line">
            <a:avLst/>
          </a:prstGeom>
          <a:ln>
            <a:solidFill>
              <a:schemeClr val="bg1"/>
            </a:solidFill>
          </a:ln>
        </p:spPr>
        <p:style>
          <a:lnRef idx="1">
            <a:schemeClr val="accent4"/>
          </a:lnRef>
          <a:fillRef idx="0">
            <a:schemeClr val="accent4"/>
          </a:fillRef>
          <a:effectRef idx="0">
            <a:schemeClr val="accent4"/>
          </a:effectRef>
          <a:fontRef idx="minor">
            <a:schemeClr val="tx1"/>
          </a:fontRef>
        </p:style>
      </p:cxnSp>
      <p:pic>
        <p:nvPicPr>
          <p:cNvPr id="3" name="Picture 2">
            <a:extLst>
              <a:ext uri="{FF2B5EF4-FFF2-40B4-BE49-F238E27FC236}">
                <a16:creationId xmlns:a16="http://schemas.microsoft.com/office/drawing/2014/main" id="{2096CE24-72EA-DD4E-8086-2A41239FC21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85450" y="6259241"/>
            <a:ext cx="1478273" cy="484784"/>
          </a:xfrm>
          <a:prstGeom prst="rect">
            <a:avLst/>
          </a:prstGeom>
        </p:spPr>
      </p:pic>
      <p:sp>
        <p:nvSpPr>
          <p:cNvPr id="6" name="Text Placeholder 9">
            <a:extLst>
              <a:ext uri="{FF2B5EF4-FFF2-40B4-BE49-F238E27FC236}">
                <a16:creationId xmlns:a16="http://schemas.microsoft.com/office/drawing/2014/main" id="{D00331B0-EE56-4B75-1C2C-C3A02DF08F06}"/>
              </a:ext>
            </a:extLst>
          </p:cNvPr>
          <p:cNvSpPr txBox="1">
            <a:spLocks/>
          </p:cNvSpPr>
          <p:nvPr userDrawn="1"/>
        </p:nvSpPr>
        <p:spPr>
          <a:xfrm>
            <a:off x="10595136"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solidFill>
                  <a:schemeClr val="bg1"/>
                </a:solidFill>
              </a:rPr>
              <a:t>earthsciences.nz</a:t>
            </a:r>
            <a:endParaRPr lang="en-US" dirty="0">
              <a:solidFill>
                <a:schemeClr val="bg1"/>
              </a:solidFill>
            </a:endParaRPr>
          </a:p>
        </p:txBody>
      </p:sp>
    </p:spTree>
    <p:extLst>
      <p:ext uri="{BB962C8B-B14F-4D97-AF65-F5344CB8AC3E}">
        <p14:creationId xmlns:p14="http://schemas.microsoft.com/office/powerpoint/2010/main" val="226107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_blu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688909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slide_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8987D3-C130-65B0-7A02-D6EEBBDF1D7A}"/>
              </a:ext>
            </a:extLst>
          </p:cNvPr>
          <p:cNvSpPr/>
          <p:nvPr userDrawn="1"/>
        </p:nvSpPr>
        <p:spPr>
          <a:xfrm>
            <a:off x="0" y="0"/>
            <a:ext cx="12192000" cy="6858000"/>
          </a:xfrm>
          <a:prstGeom prst="rect">
            <a:avLst/>
          </a:prstGeom>
          <a:solidFill>
            <a:srgbClr val="141C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solidFill>
                <a:srgbClr val="141CCC"/>
              </a:solidFill>
            </a:endParaRPr>
          </a:p>
        </p:txBody>
      </p:sp>
      <p:sp>
        <p:nvSpPr>
          <p:cNvPr id="6" name="Text Placeholder 12">
            <a:extLst>
              <a:ext uri="{FF2B5EF4-FFF2-40B4-BE49-F238E27FC236}">
                <a16:creationId xmlns:a16="http://schemas.microsoft.com/office/drawing/2014/main" id="{F64F1D4C-145F-2111-E8FE-C6700BA3D396}"/>
              </a:ext>
            </a:extLst>
          </p:cNvPr>
          <p:cNvSpPr>
            <a:spLocks noGrp="1"/>
          </p:cNvSpPr>
          <p:nvPr>
            <p:ph type="body" sz="quarter" idx="13" hasCustomPrompt="1"/>
          </p:nvPr>
        </p:nvSpPr>
        <p:spPr>
          <a:xfrm>
            <a:off x="7941225" y="6101348"/>
            <a:ext cx="2233112" cy="251145"/>
          </a:xfrm>
          <a:prstGeom prst="rect">
            <a:avLst/>
          </a:prstGeom>
        </p:spPr>
        <p:txBody>
          <a:bodyPr>
            <a:normAutofit/>
          </a:bodyPr>
          <a:lstStyle>
            <a:lvl1pPr marL="0" indent="0">
              <a:buFontTx/>
              <a:buNone/>
              <a:defRPr sz="1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John Doe</a:t>
            </a:r>
            <a:endParaRPr lang="en-NZ" dirty="0"/>
          </a:p>
        </p:txBody>
      </p:sp>
      <p:sp>
        <p:nvSpPr>
          <p:cNvPr id="7" name="Text Placeholder 14">
            <a:extLst>
              <a:ext uri="{FF2B5EF4-FFF2-40B4-BE49-F238E27FC236}">
                <a16:creationId xmlns:a16="http://schemas.microsoft.com/office/drawing/2014/main" id="{BC2AD752-FA0D-12EE-54DD-F8B9D276397E}"/>
              </a:ext>
            </a:extLst>
          </p:cNvPr>
          <p:cNvSpPr>
            <a:spLocks noGrp="1"/>
          </p:cNvSpPr>
          <p:nvPr>
            <p:ph type="body" sz="quarter" idx="14" hasCustomPrompt="1"/>
          </p:nvPr>
        </p:nvSpPr>
        <p:spPr>
          <a:xfrm>
            <a:off x="7941224" y="6344377"/>
            <a:ext cx="2233613" cy="269854"/>
          </a:xfrm>
          <a:prstGeom prst="rect">
            <a:avLst/>
          </a:prstGeom>
        </p:spPr>
        <p:txBody>
          <a:bodyPr>
            <a:normAutofit/>
          </a:bodyPr>
          <a:lstStyle>
            <a:lvl1pPr marL="0" indent="0">
              <a:buFontTx/>
              <a:buNone/>
              <a:defRPr sz="1100">
                <a:solidFill>
                  <a:schemeClr val="bg1"/>
                </a:solidFill>
                <a:latin typeface="Aptos" panose="020B0004020202020204" pitchFamily="34" charset="0"/>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Job title, </a:t>
            </a:r>
            <a:r>
              <a:rPr lang="en-US" dirty="0" err="1"/>
              <a:t>Organisation</a:t>
            </a:r>
            <a:endParaRPr lang="en-NZ" dirty="0"/>
          </a:p>
        </p:txBody>
      </p:sp>
      <p:sp>
        <p:nvSpPr>
          <p:cNvPr id="9" name="Text Placeholder 12">
            <a:extLst>
              <a:ext uri="{FF2B5EF4-FFF2-40B4-BE49-F238E27FC236}">
                <a16:creationId xmlns:a16="http://schemas.microsoft.com/office/drawing/2014/main" id="{C60E4310-B14A-201E-9C60-D1DB14CAB757}"/>
              </a:ext>
            </a:extLst>
          </p:cNvPr>
          <p:cNvSpPr>
            <a:spLocks noGrp="1"/>
          </p:cNvSpPr>
          <p:nvPr>
            <p:ph type="body" sz="quarter" idx="16" hasCustomPrompt="1"/>
          </p:nvPr>
        </p:nvSpPr>
        <p:spPr>
          <a:xfrm>
            <a:off x="9909775" y="6101348"/>
            <a:ext cx="2233112" cy="256257"/>
          </a:xfrm>
          <a:prstGeom prst="rect">
            <a:avLst/>
          </a:prstGeom>
        </p:spPr>
        <p:txBody>
          <a:bodyPr>
            <a:normAutofit/>
          </a:bodyPr>
          <a:lstStyle>
            <a:lvl1pPr marL="0" indent="0">
              <a:buFontTx/>
              <a:buNone/>
              <a:defRPr sz="1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Jane Smith</a:t>
            </a:r>
            <a:endParaRPr lang="en-NZ" dirty="0"/>
          </a:p>
        </p:txBody>
      </p:sp>
      <p:sp>
        <p:nvSpPr>
          <p:cNvPr id="10" name="Text Placeholder 14">
            <a:extLst>
              <a:ext uri="{FF2B5EF4-FFF2-40B4-BE49-F238E27FC236}">
                <a16:creationId xmlns:a16="http://schemas.microsoft.com/office/drawing/2014/main" id="{7C2532B5-6424-087A-FEAF-F6D58D157105}"/>
              </a:ext>
            </a:extLst>
          </p:cNvPr>
          <p:cNvSpPr>
            <a:spLocks noGrp="1"/>
          </p:cNvSpPr>
          <p:nvPr>
            <p:ph type="body" sz="quarter" idx="17" hasCustomPrompt="1"/>
          </p:nvPr>
        </p:nvSpPr>
        <p:spPr>
          <a:xfrm>
            <a:off x="9909774" y="6344376"/>
            <a:ext cx="2233613" cy="269851"/>
          </a:xfrm>
          <a:prstGeom prst="rect">
            <a:avLst/>
          </a:prstGeom>
        </p:spPr>
        <p:txBody>
          <a:bodyPr>
            <a:normAutofit/>
          </a:bodyPr>
          <a:lstStyle>
            <a:lvl1pPr marL="0" indent="0">
              <a:buFontTx/>
              <a:buNone/>
              <a:defRPr sz="1100">
                <a:solidFill>
                  <a:schemeClr val="bg1"/>
                </a:solidFill>
                <a:latin typeface="Aptos" panose="020B0004020202020204" pitchFamily="34" charset="0"/>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Job title, </a:t>
            </a:r>
            <a:r>
              <a:rPr lang="en-US" dirty="0" err="1"/>
              <a:t>Organisation</a:t>
            </a:r>
            <a:endParaRPr lang="en-NZ" dirty="0"/>
          </a:p>
        </p:txBody>
      </p:sp>
      <p:sp>
        <p:nvSpPr>
          <p:cNvPr id="12" name="Text Placeholder 4">
            <a:extLst>
              <a:ext uri="{FF2B5EF4-FFF2-40B4-BE49-F238E27FC236}">
                <a16:creationId xmlns:a16="http://schemas.microsoft.com/office/drawing/2014/main" id="{7F83FAB0-4D73-B836-E490-B5449B3DAF10}"/>
              </a:ext>
            </a:extLst>
          </p:cNvPr>
          <p:cNvSpPr>
            <a:spLocks noGrp="1"/>
          </p:cNvSpPr>
          <p:nvPr>
            <p:ph type="body" sz="quarter" idx="11" hasCustomPrompt="1"/>
          </p:nvPr>
        </p:nvSpPr>
        <p:spPr>
          <a:xfrm>
            <a:off x="0" y="3066698"/>
            <a:ext cx="12192000" cy="724604"/>
          </a:xfrm>
          <a:prstGeom prst="rect">
            <a:avLst/>
          </a:prstGeom>
        </p:spPr>
        <p:txBody>
          <a:bodyPr>
            <a:normAutofit/>
          </a:bodyPr>
          <a:lstStyle>
            <a:lvl1pPr marL="0" indent="0" algn="ctr">
              <a:buFontTx/>
              <a:buNone/>
              <a:defRPr sz="5400" spc="-150">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Thank you.</a:t>
            </a:r>
          </a:p>
        </p:txBody>
      </p:sp>
      <p:pic>
        <p:nvPicPr>
          <p:cNvPr id="4" name="Picture 3">
            <a:extLst>
              <a:ext uri="{FF2B5EF4-FFF2-40B4-BE49-F238E27FC236}">
                <a16:creationId xmlns:a16="http://schemas.microsoft.com/office/drawing/2014/main" id="{F7CEB3CC-0401-BB37-EB56-D1B45B5213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0443" y="6251854"/>
            <a:ext cx="1495806" cy="490533"/>
          </a:xfrm>
          <a:prstGeom prst="rect">
            <a:avLst/>
          </a:prstGeom>
        </p:spPr>
      </p:pic>
    </p:spTree>
    <p:extLst>
      <p:ext uri="{BB962C8B-B14F-4D97-AF65-F5344CB8AC3E}">
        <p14:creationId xmlns:p14="http://schemas.microsoft.com/office/powerpoint/2010/main" val="707291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Content with headin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B8A64D9-0688-90A5-0F2A-5FE859129A0D}"/>
              </a:ext>
            </a:extLst>
          </p:cNvPr>
          <p:cNvSpPr>
            <a:spLocks noGrp="1"/>
          </p:cNvSpPr>
          <p:nvPr>
            <p:ph type="body" sz="quarter" idx="10"/>
          </p:nvPr>
        </p:nvSpPr>
        <p:spPr>
          <a:xfrm>
            <a:off x="392762" y="1773567"/>
            <a:ext cx="11291919" cy="4375619"/>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7" name="Text Placeholder 6">
            <a:extLst>
              <a:ext uri="{FF2B5EF4-FFF2-40B4-BE49-F238E27FC236}">
                <a16:creationId xmlns:a16="http://schemas.microsoft.com/office/drawing/2014/main" id="{F0618243-4091-38BA-9163-518300146E43}"/>
              </a:ext>
            </a:extLst>
          </p:cNvPr>
          <p:cNvSpPr>
            <a:spLocks noGrp="1"/>
          </p:cNvSpPr>
          <p:nvPr>
            <p:ph type="body" sz="quarter" idx="11" hasCustomPrompt="1"/>
          </p:nvPr>
        </p:nvSpPr>
        <p:spPr>
          <a:xfrm>
            <a:off x="392113" y="362077"/>
            <a:ext cx="11353800" cy="1111123"/>
          </a:xfrm>
          <a:prstGeom prst="rect">
            <a:avLst/>
          </a:prstGeom>
        </p:spPr>
        <p:txBody>
          <a:bodyPr/>
          <a:lstStyle>
            <a:lvl1pPr marL="0" indent="0">
              <a:buFontTx/>
              <a:buNone/>
              <a:defRPr sz="3600" b="1">
                <a:latin typeface="+mn-lt"/>
              </a:defRPr>
            </a:lvl1pPr>
          </a:lstStyle>
          <a:p>
            <a:pPr lvl="0"/>
            <a:r>
              <a:rPr lang="en-US" sz="3600" dirty="0">
                <a:latin typeface="+mn-lt"/>
              </a:rPr>
              <a:t>Click to edit one column content header</a:t>
            </a:r>
            <a:endParaRPr lang="en-NZ" dirty="0"/>
          </a:p>
        </p:txBody>
      </p:sp>
      <p:sp>
        <p:nvSpPr>
          <p:cNvPr id="2" name="Footer Placeholder 1">
            <a:extLst>
              <a:ext uri="{FF2B5EF4-FFF2-40B4-BE49-F238E27FC236}">
                <a16:creationId xmlns:a16="http://schemas.microsoft.com/office/drawing/2014/main" id="{2DD5F4B3-DA22-C144-0DCC-B6FC997F34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463732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Content with headin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B8A64D9-0688-90A5-0F2A-5FE859129A0D}"/>
              </a:ext>
            </a:extLst>
          </p:cNvPr>
          <p:cNvSpPr>
            <a:spLocks noGrp="1"/>
          </p:cNvSpPr>
          <p:nvPr>
            <p:ph type="body" sz="quarter" idx="10"/>
          </p:nvPr>
        </p:nvSpPr>
        <p:spPr>
          <a:xfrm>
            <a:off x="392763" y="1773567"/>
            <a:ext cx="5603002" cy="4375619"/>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7" name="Text Placeholder 6">
            <a:extLst>
              <a:ext uri="{FF2B5EF4-FFF2-40B4-BE49-F238E27FC236}">
                <a16:creationId xmlns:a16="http://schemas.microsoft.com/office/drawing/2014/main" id="{F0618243-4091-38BA-9163-518300146E43}"/>
              </a:ext>
            </a:extLst>
          </p:cNvPr>
          <p:cNvSpPr>
            <a:spLocks noGrp="1"/>
          </p:cNvSpPr>
          <p:nvPr>
            <p:ph type="body" sz="quarter" idx="11" hasCustomPrompt="1"/>
          </p:nvPr>
        </p:nvSpPr>
        <p:spPr>
          <a:xfrm>
            <a:off x="392113" y="362077"/>
            <a:ext cx="11353800" cy="1111123"/>
          </a:xfrm>
          <a:prstGeom prst="rect">
            <a:avLst/>
          </a:prstGeom>
        </p:spPr>
        <p:txBody>
          <a:bodyPr/>
          <a:lstStyle>
            <a:lvl1pPr marL="0" indent="0">
              <a:buFontTx/>
              <a:buNone/>
              <a:defRPr sz="3600" b="1">
                <a:latin typeface="+mn-lt"/>
              </a:defRPr>
            </a:lvl1pPr>
          </a:lstStyle>
          <a:p>
            <a:pPr lvl="0"/>
            <a:r>
              <a:rPr lang="en-US" sz="3600" dirty="0">
                <a:latin typeface="+mn-lt"/>
              </a:rPr>
              <a:t>Click to edit two column content header</a:t>
            </a:r>
            <a:endParaRPr lang="en-NZ" dirty="0"/>
          </a:p>
        </p:txBody>
      </p:sp>
      <p:sp>
        <p:nvSpPr>
          <p:cNvPr id="3" name="Text Placeholder 2">
            <a:extLst>
              <a:ext uri="{FF2B5EF4-FFF2-40B4-BE49-F238E27FC236}">
                <a16:creationId xmlns:a16="http://schemas.microsoft.com/office/drawing/2014/main" id="{3345868B-8D3A-FDD0-576F-50DB334D4BB1}"/>
              </a:ext>
            </a:extLst>
          </p:cNvPr>
          <p:cNvSpPr>
            <a:spLocks noGrp="1"/>
          </p:cNvSpPr>
          <p:nvPr>
            <p:ph type="body" sz="quarter" idx="12"/>
          </p:nvPr>
        </p:nvSpPr>
        <p:spPr>
          <a:xfrm>
            <a:off x="6203950" y="1773238"/>
            <a:ext cx="5486400" cy="4376737"/>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a:p>
        </p:txBody>
      </p:sp>
      <p:sp>
        <p:nvSpPr>
          <p:cNvPr id="2" name="Footer Placeholder 1">
            <a:extLst>
              <a:ext uri="{FF2B5EF4-FFF2-40B4-BE49-F238E27FC236}">
                <a16:creationId xmlns:a16="http://schemas.microsoft.com/office/drawing/2014/main" id="{D56D994F-6E06-61B5-220E-58A15BFD0F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11759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cascading content TES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A762594-A38F-EA78-8A3F-AF3943B68F6F}"/>
              </a:ext>
            </a:extLst>
          </p:cNvPr>
          <p:cNvSpPr>
            <a:spLocks noGrp="1"/>
          </p:cNvSpPr>
          <p:nvPr>
            <p:ph type="body" sz="quarter" idx="10" hasCustomPrompt="1"/>
          </p:nvPr>
        </p:nvSpPr>
        <p:spPr>
          <a:xfrm>
            <a:off x="411163" y="331788"/>
            <a:ext cx="11282362" cy="926279"/>
          </a:xfrm>
          <a:prstGeom prst="rect">
            <a:avLst/>
          </a:prstGeom>
        </p:spPr>
        <p:txBody>
          <a:bodyPr/>
          <a:lstStyle>
            <a:lvl1pPr marL="0" indent="0">
              <a:buFontTx/>
              <a:buNone/>
              <a:defRPr sz="3600" b="1"/>
            </a:lvl1pPr>
            <a:lvl2pPr marL="0" indent="0">
              <a:buFontTx/>
              <a:buNone/>
              <a:defRPr/>
            </a:lvl2pPr>
          </a:lstStyle>
          <a:p>
            <a:pPr lvl="0"/>
            <a:r>
              <a:rPr lang="en-US" dirty="0"/>
              <a:t>Click to edit cascading style content header</a:t>
            </a:r>
          </a:p>
        </p:txBody>
      </p:sp>
      <p:sp>
        <p:nvSpPr>
          <p:cNvPr id="12" name="Content Placeholder 11">
            <a:extLst>
              <a:ext uri="{FF2B5EF4-FFF2-40B4-BE49-F238E27FC236}">
                <a16:creationId xmlns:a16="http://schemas.microsoft.com/office/drawing/2014/main" id="{D37C4408-E3C5-4148-40D3-1ABEF10D7BAE}"/>
              </a:ext>
            </a:extLst>
          </p:cNvPr>
          <p:cNvSpPr>
            <a:spLocks noGrp="1"/>
          </p:cNvSpPr>
          <p:nvPr>
            <p:ph sz="quarter" idx="11"/>
          </p:nvPr>
        </p:nvSpPr>
        <p:spPr>
          <a:xfrm>
            <a:off x="411163" y="1497013"/>
            <a:ext cx="5584601" cy="4578350"/>
          </a:xfrm>
          <a:prstGeom prst="rect">
            <a:avLst/>
          </a:prstGeom>
        </p:spPr>
        <p:txBody>
          <a:bodyPr>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17" name="Text Placeholder 16">
            <a:extLst>
              <a:ext uri="{FF2B5EF4-FFF2-40B4-BE49-F238E27FC236}">
                <a16:creationId xmlns:a16="http://schemas.microsoft.com/office/drawing/2014/main" id="{98BB6B2E-C878-97F7-25B4-E09A096F71EE}"/>
              </a:ext>
            </a:extLst>
          </p:cNvPr>
          <p:cNvSpPr>
            <a:spLocks noGrp="1"/>
          </p:cNvSpPr>
          <p:nvPr>
            <p:ph type="body" sz="quarter" idx="12"/>
          </p:nvPr>
        </p:nvSpPr>
        <p:spPr>
          <a:xfrm>
            <a:off x="6194425" y="1497013"/>
            <a:ext cx="5499100" cy="457835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2" name="Footer Placeholder 1">
            <a:extLst>
              <a:ext uri="{FF2B5EF4-FFF2-40B4-BE49-F238E27FC236}">
                <a16:creationId xmlns:a16="http://schemas.microsoft.com/office/drawing/2014/main" id="{F298413D-86BC-9EB0-E0DB-00C2E13169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30569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ne Column with Cascading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a:xfrm>
            <a:off x="412376" y="365125"/>
            <a:ext cx="11301506" cy="127343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0" kern="1200" spc="0">
                <a:solidFill>
                  <a:schemeClr val="tx1"/>
                </a:solidFill>
                <a:latin typeface="+mj-lt"/>
                <a:ea typeface="+mj-ea"/>
                <a:cs typeface="+mj-cs"/>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a:xfrm>
            <a:off x="412376" y="1785842"/>
            <a:ext cx="11301506" cy="43911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Footer Placeholder 1">
            <a:extLst>
              <a:ext uri="{FF2B5EF4-FFF2-40B4-BE49-F238E27FC236}">
                <a16:creationId xmlns:a16="http://schemas.microsoft.com/office/drawing/2014/main" id="{F67A6963-6EC5-28FD-EDA1-2DEB61952C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397223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lumn bullet Content">
    <p:spTree>
      <p:nvGrpSpPr>
        <p:cNvPr id="1" name=""/>
        <p:cNvGrpSpPr/>
        <p:nvPr/>
      </p:nvGrpSpPr>
      <p:grpSpPr>
        <a:xfrm>
          <a:off x="0" y="0"/>
          <a:ext cx="0" cy="0"/>
          <a:chOff x="0" y="0"/>
          <a:chExt cx="0" cy="0"/>
        </a:xfrm>
      </p:grpSpPr>
      <p:sp>
        <p:nvSpPr>
          <p:cNvPr id="2" name="Title 1"/>
          <p:cNvSpPr>
            <a:spLocks noGrp="1"/>
          </p:cNvSpPr>
          <p:nvPr>
            <p:ph type="title"/>
          </p:nvPr>
        </p:nvSpPr>
        <p:spPr>
          <a:xfrm>
            <a:off x="398780" y="335715"/>
            <a:ext cx="10813869" cy="636951"/>
          </a:xfrm>
          <a:prstGeom prst="rect">
            <a:avLst/>
          </a:prstGeom>
        </p:spPr>
        <p:txBody>
          <a:bodyPr/>
          <a:lstStyle>
            <a:lvl1pPr>
              <a:defRPr sz="2800" b="1">
                <a:solidFill>
                  <a:schemeClr val="tx1"/>
                </a:solidFill>
                <a:latin typeface="+mn-lt"/>
              </a:defRPr>
            </a:lvl1pPr>
          </a:lstStyle>
          <a:p>
            <a:r>
              <a:rPr lang="en-GB"/>
              <a:t>Click to edit Master title style</a:t>
            </a:r>
            <a:endParaRPr lang="en-NZ" dirty="0"/>
          </a:p>
        </p:txBody>
      </p:sp>
      <p:sp>
        <p:nvSpPr>
          <p:cNvPr id="3" name="Content Placeholder 2"/>
          <p:cNvSpPr>
            <a:spLocks noGrp="1"/>
          </p:cNvSpPr>
          <p:nvPr>
            <p:ph idx="1"/>
          </p:nvPr>
        </p:nvSpPr>
        <p:spPr>
          <a:xfrm>
            <a:off x="404917" y="1785842"/>
            <a:ext cx="5576528" cy="4099456"/>
          </a:xfrm>
          <a:prstGeom prst="rect">
            <a:avLst/>
          </a:prstGeom>
        </p:spPr>
        <p:txBody>
          <a:bodyPr numCol="1" spcCol="0"/>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Content Placeholder 2"/>
          <p:cNvSpPr>
            <a:spLocks noGrp="1"/>
          </p:cNvSpPr>
          <p:nvPr>
            <p:ph idx="10"/>
          </p:nvPr>
        </p:nvSpPr>
        <p:spPr>
          <a:xfrm>
            <a:off x="6210556" y="1785842"/>
            <a:ext cx="5480779" cy="4099456"/>
          </a:xfrm>
          <a:prstGeom prst="rect">
            <a:avLst/>
          </a:prstGeom>
        </p:spPr>
        <p:txBody>
          <a:bodyPr numCol="1" spcCol="0"/>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4" name="Footer Placeholder 1">
            <a:extLst>
              <a:ext uri="{FF2B5EF4-FFF2-40B4-BE49-F238E27FC236}">
                <a16:creationId xmlns:a16="http://schemas.microsoft.com/office/drawing/2014/main" id="{FDCBC9F0-2D6E-8ADA-CEB7-3375791C39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10221567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wo Column Reducing Content page">
    <p:spTree>
      <p:nvGrpSpPr>
        <p:cNvPr id="1" name=""/>
        <p:cNvGrpSpPr/>
        <p:nvPr/>
      </p:nvGrpSpPr>
      <p:grpSpPr>
        <a:xfrm>
          <a:off x="0" y="0"/>
          <a:ext cx="0" cy="0"/>
          <a:chOff x="0" y="0"/>
          <a:chExt cx="0" cy="0"/>
        </a:xfrm>
      </p:grpSpPr>
      <p:sp>
        <p:nvSpPr>
          <p:cNvPr id="2" name="Title 1"/>
          <p:cNvSpPr>
            <a:spLocks noGrp="1"/>
          </p:cNvSpPr>
          <p:nvPr>
            <p:ph type="title"/>
          </p:nvPr>
        </p:nvSpPr>
        <p:spPr>
          <a:xfrm>
            <a:off x="398780" y="335715"/>
            <a:ext cx="10813869" cy="636951"/>
          </a:xfrm>
          <a:prstGeom prst="rect">
            <a:avLst/>
          </a:prstGeom>
        </p:spPr>
        <p:txBody>
          <a:bodyPr/>
          <a:lstStyle>
            <a:lvl1pPr>
              <a:defRPr sz="2800" b="1">
                <a:solidFill>
                  <a:schemeClr val="tx1"/>
                </a:solidFill>
                <a:latin typeface="+mn-lt"/>
              </a:defRPr>
            </a:lvl1pPr>
          </a:lstStyle>
          <a:p>
            <a:r>
              <a:rPr lang="en-GB"/>
              <a:t>Click to edit Master title style</a:t>
            </a:r>
            <a:endParaRPr lang="en-NZ" dirty="0"/>
          </a:p>
        </p:txBody>
      </p:sp>
      <p:sp>
        <p:nvSpPr>
          <p:cNvPr id="3" name="Content Placeholder 2"/>
          <p:cNvSpPr>
            <a:spLocks noGrp="1"/>
          </p:cNvSpPr>
          <p:nvPr>
            <p:ph idx="1"/>
          </p:nvPr>
        </p:nvSpPr>
        <p:spPr>
          <a:xfrm>
            <a:off x="404917" y="1779705"/>
            <a:ext cx="5576528" cy="4105593"/>
          </a:xfrm>
          <a:prstGeom prst="rect">
            <a:avLst/>
          </a:prstGeom>
        </p:spPr>
        <p:txBody>
          <a:bodyPr numCol="1" spc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8" name="Content Placeholder 2"/>
          <p:cNvSpPr>
            <a:spLocks noGrp="1"/>
          </p:cNvSpPr>
          <p:nvPr>
            <p:ph idx="10"/>
          </p:nvPr>
        </p:nvSpPr>
        <p:spPr>
          <a:xfrm>
            <a:off x="6210556" y="1779705"/>
            <a:ext cx="5480779" cy="4105593"/>
          </a:xfrm>
          <a:prstGeom prst="rect">
            <a:avLst/>
          </a:prstGeom>
        </p:spPr>
        <p:txBody>
          <a:bodyPr numCol="1" spc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4" name="Footer Placeholder 1">
            <a:extLst>
              <a:ext uri="{FF2B5EF4-FFF2-40B4-BE49-F238E27FC236}">
                <a16:creationId xmlns:a16="http://schemas.microsoft.com/office/drawing/2014/main" id="{D040AA7E-5DB4-8031-97B7-C40D059419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1759337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with cascading and reducing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a:xfrm>
            <a:off x="398899" y="365125"/>
            <a:ext cx="10954901" cy="129184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r>
              <a:rPr lang="en-GB"/>
              <a:t>Click to edit Master title style</a:t>
            </a:r>
            <a:endParaRPr lang="en-US" dirty="0"/>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398899" y="1773568"/>
            <a:ext cx="5547769" cy="44033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ntent Placeholder 3">
            <a:extLst>
              <a:ext uri="{FF2B5EF4-FFF2-40B4-BE49-F238E27FC236}">
                <a16:creationId xmlns:a16="http://schemas.microsoft.com/office/drawing/2014/main" id="{A80B806F-8BD3-C071-90C8-B3D30A0A2D72}"/>
              </a:ext>
            </a:extLst>
          </p:cNvPr>
          <p:cNvSpPr>
            <a:spLocks noGrp="1"/>
          </p:cNvSpPr>
          <p:nvPr>
            <p:ph sz="half" idx="13"/>
          </p:nvPr>
        </p:nvSpPr>
        <p:spPr>
          <a:xfrm>
            <a:off x="6245334" y="1773568"/>
            <a:ext cx="5465581" cy="44063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Footer Placeholder 1">
            <a:extLst>
              <a:ext uri="{FF2B5EF4-FFF2-40B4-BE49-F238E27FC236}">
                <a16:creationId xmlns:a16="http://schemas.microsoft.com/office/drawing/2014/main" id="{ACB005C5-1FA5-D53E-DAB8-E59E917F09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1617392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BE76C9E-EA50-5E75-6870-0C0EFF82477E}"/>
              </a:ext>
            </a:extLst>
          </p:cNvPr>
          <p:cNvSpPr/>
          <p:nvPr userDrawn="1"/>
        </p:nvSpPr>
        <p:spPr>
          <a:xfrm>
            <a:off x="-141514" y="-174171"/>
            <a:ext cx="12409714" cy="71301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2ABC0B-A01A-2B9D-C343-90F6C27C26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34343" y="2303209"/>
            <a:ext cx="6912427" cy="2266855"/>
          </a:xfrm>
          <a:prstGeom prst="rect">
            <a:avLst/>
          </a:prstGeom>
        </p:spPr>
      </p:pic>
    </p:spTree>
    <p:extLst>
      <p:ext uri="{BB962C8B-B14F-4D97-AF65-F5344CB8AC3E}">
        <p14:creationId xmlns:p14="http://schemas.microsoft.com/office/powerpoint/2010/main" val="41286152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picture slide with caption above">
    <p:bg>
      <p:bgPr>
        <a:solidFill>
          <a:srgbClr val="ECECEC"/>
        </a:solidFill>
        <a:effectLst/>
      </p:bgPr>
    </p:bg>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149B68B0-94C5-3EF0-EE56-6A8D18023E0D}"/>
              </a:ext>
            </a:extLst>
          </p:cNvPr>
          <p:cNvSpPr>
            <a:spLocks noGrp="1"/>
          </p:cNvSpPr>
          <p:nvPr>
            <p:ph type="pic" sz="quarter" idx="15"/>
          </p:nvPr>
        </p:nvSpPr>
        <p:spPr>
          <a:xfrm>
            <a:off x="403773" y="3504177"/>
            <a:ext cx="2688969" cy="2470502"/>
          </a:xfrm>
          <a:prstGeom prst="rect">
            <a:avLst/>
          </a:prstGeom>
        </p:spPr>
        <p:txBody>
          <a:bodyPr/>
          <a:lstStyle/>
          <a:p>
            <a:r>
              <a:rPr lang="en-GB">
                <a:latin typeface="Aptos" panose="020B0004020202020204" pitchFamily="34" charset="0"/>
              </a:rPr>
              <a:t>Click icon to add picture</a:t>
            </a:r>
            <a:endParaRPr lang="en-NZ" dirty="0">
              <a:latin typeface="Aptos" panose="020B0004020202020204" pitchFamily="34" charset="0"/>
            </a:endParaRPr>
          </a:p>
        </p:txBody>
      </p:sp>
      <p:sp>
        <p:nvSpPr>
          <p:cNvPr id="25" name="Picture Placeholder 7">
            <a:extLst>
              <a:ext uri="{FF2B5EF4-FFF2-40B4-BE49-F238E27FC236}">
                <a16:creationId xmlns:a16="http://schemas.microsoft.com/office/drawing/2014/main" id="{116539CD-8292-536A-2DB6-A88ECCF4CB22}"/>
              </a:ext>
            </a:extLst>
          </p:cNvPr>
          <p:cNvSpPr>
            <a:spLocks noGrp="1"/>
          </p:cNvSpPr>
          <p:nvPr>
            <p:ph type="pic" sz="quarter" idx="16"/>
          </p:nvPr>
        </p:nvSpPr>
        <p:spPr>
          <a:xfrm>
            <a:off x="3280958" y="3503152"/>
            <a:ext cx="2688969" cy="2470502"/>
          </a:xfrm>
          <a:prstGeom prst="rect">
            <a:avLst/>
          </a:prstGeom>
        </p:spPr>
        <p:txBody>
          <a:bodyPr/>
          <a:lstStyle/>
          <a:p>
            <a:r>
              <a:rPr lang="en-GB">
                <a:latin typeface="Aptos" panose="020B0004020202020204" pitchFamily="34" charset="0"/>
              </a:rPr>
              <a:t>Click icon to add picture</a:t>
            </a:r>
            <a:endParaRPr lang="en-NZ" dirty="0">
              <a:latin typeface="Aptos" panose="020B0004020202020204" pitchFamily="34" charset="0"/>
            </a:endParaRPr>
          </a:p>
        </p:txBody>
      </p:sp>
      <p:sp>
        <p:nvSpPr>
          <p:cNvPr id="26" name="Picture Placeholder 7">
            <a:extLst>
              <a:ext uri="{FF2B5EF4-FFF2-40B4-BE49-F238E27FC236}">
                <a16:creationId xmlns:a16="http://schemas.microsoft.com/office/drawing/2014/main" id="{7EE304A6-292C-2F60-DA03-481464EC9083}"/>
              </a:ext>
            </a:extLst>
          </p:cNvPr>
          <p:cNvSpPr>
            <a:spLocks noGrp="1"/>
          </p:cNvSpPr>
          <p:nvPr>
            <p:ph type="pic" sz="quarter" idx="17"/>
          </p:nvPr>
        </p:nvSpPr>
        <p:spPr>
          <a:xfrm>
            <a:off x="6146892" y="3503152"/>
            <a:ext cx="2688969" cy="2470502"/>
          </a:xfrm>
          <a:prstGeom prst="rect">
            <a:avLst/>
          </a:prstGeom>
        </p:spPr>
        <p:txBody>
          <a:bodyPr/>
          <a:lstStyle/>
          <a:p>
            <a:r>
              <a:rPr lang="en-GB">
                <a:latin typeface="Aptos" panose="020B0004020202020204" pitchFamily="34" charset="0"/>
              </a:rPr>
              <a:t>Click icon to add picture</a:t>
            </a:r>
            <a:endParaRPr lang="en-NZ" dirty="0">
              <a:latin typeface="Aptos" panose="020B0004020202020204" pitchFamily="34" charset="0"/>
            </a:endParaRPr>
          </a:p>
        </p:txBody>
      </p:sp>
      <p:sp>
        <p:nvSpPr>
          <p:cNvPr id="27" name="Picture Placeholder 7">
            <a:extLst>
              <a:ext uri="{FF2B5EF4-FFF2-40B4-BE49-F238E27FC236}">
                <a16:creationId xmlns:a16="http://schemas.microsoft.com/office/drawing/2014/main" id="{62C24B06-745B-7FA2-C911-D087F2A0846B}"/>
              </a:ext>
            </a:extLst>
          </p:cNvPr>
          <p:cNvSpPr>
            <a:spLocks noGrp="1"/>
          </p:cNvSpPr>
          <p:nvPr>
            <p:ph type="pic" sz="quarter" idx="18"/>
          </p:nvPr>
        </p:nvSpPr>
        <p:spPr>
          <a:xfrm>
            <a:off x="9031235" y="3503152"/>
            <a:ext cx="2688969" cy="2470502"/>
          </a:xfrm>
          <a:prstGeom prst="rect">
            <a:avLst/>
          </a:prstGeom>
        </p:spPr>
        <p:txBody>
          <a:bodyPr/>
          <a:lstStyle/>
          <a:p>
            <a:r>
              <a:rPr lang="en-GB">
                <a:latin typeface="Aptos" panose="020B0004020202020204" pitchFamily="34" charset="0"/>
              </a:rPr>
              <a:t>Click icon to add picture</a:t>
            </a:r>
            <a:endParaRPr lang="en-NZ" dirty="0">
              <a:latin typeface="Aptos" panose="020B0004020202020204" pitchFamily="34" charset="0"/>
            </a:endParaRPr>
          </a:p>
        </p:txBody>
      </p:sp>
      <p:sp>
        <p:nvSpPr>
          <p:cNvPr id="29" name="Text Placeholder 28">
            <a:extLst>
              <a:ext uri="{FF2B5EF4-FFF2-40B4-BE49-F238E27FC236}">
                <a16:creationId xmlns:a16="http://schemas.microsoft.com/office/drawing/2014/main" id="{5DDF34C4-34ED-7BC4-8923-69928FACDCAD}"/>
              </a:ext>
            </a:extLst>
          </p:cNvPr>
          <p:cNvSpPr>
            <a:spLocks noGrp="1"/>
          </p:cNvSpPr>
          <p:nvPr>
            <p:ph type="body" sz="quarter" idx="19" hasCustomPrompt="1"/>
          </p:nvPr>
        </p:nvSpPr>
        <p:spPr>
          <a:xfrm>
            <a:off x="403225" y="2105348"/>
            <a:ext cx="2689225" cy="1397803"/>
          </a:xfrm>
          <a:prstGeom prst="rect">
            <a:avLst/>
          </a:prstGeom>
          <a:solidFill>
            <a:schemeClr val="bg1"/>
          </a:solidFill>
        </p:spPr>
        <p:txBody>
          <a:bodyPr>
            <a:normAutofit/>
          </a:bodyPr>
          <a:lstStyle>
            <a:lvl1pPr marL="0" indent="0" algn="l">
              <a:buFontTx/>
              <a:buNone/>
              <a:defRPr sz="1400">
                <a:solidFill>
                  <a:schemeClr val="tx1"/>
                </a:solidFill>
                <a:latin typeface="+mn-lt"/>
              </a:defRPr>
            </a:lvl1pPr>
          </a:lstStyle>
          <a:p>
            <a:pPr lvl="0"/>
            <a:r>
              <a:rPr lang="en-US" dirty="0"/>
              <a:t>Place text </a:t>
            </a:r>
            <a:endParaRPr lang="en-NZ" dirty="0"/>
          </a:p>
        </p:txBody>
      </p:sp>
      <p:sp>
        <p:nvSpPr>
          <p:cNvPr id="30" name="Text Placeholder 28">
            <a:extLst>
              <a:ext uri="{FF2B5EF4-FFF2-40B4-BE49-F238E27FC236}">
                <a16:creationId xmlns:a16="http://schemas.microsoft.com/office/drawing/2014/main" id="{A6757A38-35D6-40C7-644A-39A02D0DBC34}"/>
              </a:ext>
            </a:extLst>
          </p:cNvPr>
          <p:cNvSpPr>
            <a:spLocks noGrp="1"/>
          </p:cNvSpPr>
          <p:nvPr>
            <p:ph type="body" sz="quarter" idx="20" hasCustomPrompt="1"/>
          </p:nvPr>
        </p:nvSpPr>
        <p:spPr>
          <a:xfrm>
            <a:off x="3280414" y="2110461"/>
            <a:ext cx="2689225" cy="1392690"/>
          </a:xfrm>
          <a:prstGeom prst="rect">
            <a:avLst/>
          </a:prstGeom>
          <a:solidFill>
            <a:schemeClr val="bg1"/>
          </a:solidFill>
        </p:spPr>
        <p:txBody>
          <a:bodyPr>
            <a:normAutofit/>
          </a:bodyPr>
          <a:lstStyle>
            <a:lvl1pPr marL="0" indent="0" algn="l">
              <a:buFontTx/>
              <a:buNone/>
              <a:defRPr sz="1400">
                <a:solidFill>
                  <a:schemeClr val="tx1"/>
                </a:solidFill>
                <a:latin typeface="+mn-lt"/>
              </a:defRPr>
            </a:lvl1pPr>
          </a:lstStyle>
          <a:p>
            <a:pPr lvl="0"/>
            <a:r>
              <a:rPr lang="en-US" dirty="0"/>
              <a:t>Place text </a:t>
            </a:r>
            <a:endParaRPr lang="en-NZ" dirty="0"/>
          </a:p>
        </p:txBody>
      </p:sp>
      <p:sp>
        <p:nvSpPr>
          <p:cNvPr id="31" name="Text Placeholder 28">
            <a:extLst>
              <a:ext uri="{FF2B5EF4-FFF2-40B4-BE49-F238E27FC236}">
                <a16:creationId xmlns:a16="http://schemas.microsoft.com/office/drawing/2014/main" id="{E11D39A7-9C71-7A5C-8E41-596F536D50C6}"/>
              </a:ext>
            </a:extLst>
          </p:cNvPr>
          <p:cNvSpPr>
            <a:spLocks noGrp="1"/>
          </p:cNvSpPr>
          <p:nvPr>
            <p:ph type="body" sz="quarter" idx="21" hasCustomPrompt="1"/>
          </p:nvPr>
        </p:nvSpPr>
        <p:spPr>
          <a:xfrm>
            <a:off x="6146344" y="2110460"/>
            <a:ext cx="2689225" cy="1392689"/>
          </a:xfrm>
          <a:prstGeom prst="rect">
            <a:avLst/>
          </a:prstGeom>
          <a:solidFill>
            <a:schemeClr val="bg1"/>
          </a:solidFill>
        </p:spPr>
        <p:txBody>
          <a:bodyPr>
            <a:normAutofit/>
          </a:bodyPr>
          <a:lstStyle>
            <a:lvl1pPr marL="0" indent="0" algn="l">
              <a:buFontTx/>
              <a:buNone/>
              <a:defRPr sz="1400">
                <a:solidFill>
                  <a:schemeClr val="tx1"/>
                </a:solidFill>
                <a:latin typeface="+mn-lt"/>
              </a:defRPr>
            </a:lvl1pPr>
          </a:lstStyle>
          <a:p>
            <a:pPr lvl="0"/>
            <a:r>
              <a:rPr lang="en-US" dirty="0"/>
              <a:t>Place text </a:t>
            </a:r>
            <a:endParaRPr lang="en-NZ" dirty="0"/>
          </a:p>
        </p:txBody>
      </p:sp>
      <p:sp>
        <p:nvSpPr>
          <p:cNvPr id="32" name="Text Placeholder 28">
            <a:extLst>
              <a:ext uri="{FF2B5EF4-FFF2-40B4-BE49-F238E27FC236}">
                <a16:creationId xmlns:a16="http://schemas.microsoft.com/office/drawing/2014/main" id="{7AB5455E-DDBC-24E0-6AE1-B088B9E01B6F}"/>
              </a:ext>
            </a:extLst>
          </p:cNvPr>
          <p:cNvSpPr>
            <a:spLocks noGrp="1"/>
          </p:cNvSpPr>
          <p:nvPr>
            <p:ph type="body" sz="quarter" idx="22" hasCustomPrompt="1"/>
          </p:nvPr>
        </p:nvSpPr>
        <p:spPr>
          <a:xfrm>
            <a:off x="9036822" y="2104323"/>
            <a:ext cx="2689225" cy="1392689"/>
          </a:xfrm>
          <a:prstGeom prst="rect">
            <a:avLst/>
          </a:prstGeom>
          <a:solidFill>
            <a:schemeClr val="bg1"/>
          </a:solidFill>
        </p:spPr>
        <p:txBody>
          <a:bodyPr>
            <a:normAutofit/>
          </a:bodyPr>
          <a:lstStyle>
            <a:lvl1pPr marL="0" indent="0" algn="l">
              <a:buFontTx/>
              <a:buNone/>
              <a:defRPr sz="1400">
                <a:solidFill>
                  <a:schemeClr val="tx1"/>
                </a:solidFill>
                <a:latin typeface="+mn-lt"/>
              </a:defRPr>
            </a:lvl1pPr>
          </a:lstStyle>
          <a:p>
            <a:pPr lvl="0"/>
            <a:r>
              <a:rPr lang="en-US" dirty="0"/>
              <a:t>Place text </a:t>
            </a:r>
            <a:endParaRPr lang="en-NZ" dirty="0"/>
          </a:p>
        </p:txBody>
      </p:sp>
      <p:sp>
        <p:nvSpPr>
          <p:cNvPr id="38" name="Text Placeholder 37">
            <a:extLst>
              <a:ext uri="{FF2B5EF4-FFF2-40B4-BE49-F238E27FC236}">
                <a16:creationId xmlns:a16="http://schemas.microsoft.com/office/drawing/2014/main" id="{BA0EF01C-648B-9C83-2160-7B21C15276CF}"/>
              </a:ext>
            </a:extLst>
          </p:cNvPr>
          <p:cNvSpPr>
            <a:spLocks noGrp="1"/>
          </p:cNvSpPr>
          <p:nvPr>
            <p:ph type="body" sz="quarter" idx="23" hasCustomPrompt="1"/>
          </p:nvPr>
        </p:nvSpPr>
        <p:spPr>
          <a:xfrm>
            <a:off x="372540" y="337925"/>
            <a:ext cx="8628063" cy="502832"/>
          </a:xfrm>
          <a:prstGeom prst="rect">
            <a:avLst/>
          </a:prstGeom>
        </p:spPr>
        <p:txBody>
          <a:bodyPr>
            <a:normAutofit/>
          </a:bodyPr>
          <a:lstStyle>
            <a:lvl1pPr marL="0" indent="0">
              <a:buNone/>
              <a:defRPr sz="2400" b="1">
                <a:solidFill>
                  <a:schemeClr val="tx1"/>
                </a:solidFill>
                <a:latin typeface="+mn-lt"/>
              </a:defRPr>
            </a:lvl1pPr>
          </a:lstStyle>
          <a:p>
            <a:pPr lvl="0"/>
            <a:r>
              <a:rPr lang="en-US" dirty="0"/>
              <a:t>This frame holds four pictures</a:t>
            </a:r>
          </a:p>
        </p:txBody>
      </p:sp>
      <p:sp>
        <p:nvSpPr>
          <p:cNvPr id="6" name="Text Placeholder 5">
            <a:extLst>
              <a:ext uri="{FF2B5EF4-FFF2-40B4-BE49-F238E27FC236}">
                <a16:creationId xmlns:a16="http://schemas.microsoft.com/office/drawing/2014/main" id="{49CACD1E-61D0-9BFE-110F-00D8A571EFD0}"/>
              </a:ext>
            </a:extLst>
          </p:cNvPr>
          <p:cNvSpPr>
            <a:spLocks noGrp="1"/>
          </p:cNvSpPr>
          <p:nvPr>
            <p:ph type="body" sz="quarter" idx="24" hasCustomPrompt="1"/>
          </p:nvPr>
        </p:nvSpPr>
        <p:spPr>
          <a:xfrm>
            <a:off x="393293" y="1000125"/>
            <a:ext cx="8637941" cy="921120"/>
          </a:xfrm>
          <a:prstGeom prst="rect">
            <a:avLst/>
          </a:prstGeom>
        </p:spPr>
        <p:txBody>
          <a:bodyPr>
            <a:normAutofit/>
          </a:bodyPr>
          <a:lstStyle>
            <a:lvl1pPr marL="0" indent="0">
              <a:buFontTx/>
              <a:buNone/>
              <a:defRPr sz="1800">
                <a:latin typeface="Aptos" panose="020B0004020202020204" pitchFamily="34" charset="0"/>
              </a:defRPr>
            </a:lvl1pPr>
          </a:lstStyle>
          <a:p>
            <a:pPr lvl="0"/>
            <a:r>
              <a:rPr lang="en-US" dirty="0"/>
              <a:t>More detailed information or introduction to a case study or two here</a:t>
            </a:r>
            <a:endParaRPr lang="en-NZ" dirty="0"/>
          </a:p>
        </p:txBody>
      </p:sp>
      <p:sp>
        <p:nvSpPr>
          <p:cNvPr id="4" name="Footer Placeholder 1">
            <a:extLst>
              <a:ext uri="{FF2B5EF4-FFF2-40B4-BE49-F238E27FC236}">
                <a16:creationId xmlns:a16="http://schemas.microsoft.com/office/drawing/2014/main" id="{BC1C1708-3CBC-C4E9-DF91-1BC4ADA2A6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198998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slide with caption above">
    <p:bg>
      <p:bgPr>
        <a:solidFill>
          <a:srgbClr val="ECECEC"/>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3059" y="335082"/>
            <a:ext cx="5579076" cy="493401"/>
          </a:xfrm>
          <a:prstGeom prst="rect">
            <a:avLst/>
          </a:prstGeom>
        </p:spPr>
        <p:txBody>
          <a:bodyPr/>
          <a:lstStyle>
            <a:lvl1pPr>
              <a:defRPr sz="2400" b="1">
                <a:solidFill>
                  <a:schemeClr val="tx1"/>
                </a:solidFill>
              </a:defRPr>
            </a:lvl1pPr>
          </a:lstStyle>
          <a:p>
            <a:pPr lvl="0"/>
            <a:r>
              <a:rPr lang="en-US" dirty="0"/>
              <a:t>This frame holds one big picture</a:t>
            </a:r>
          </a:p>
        </p:txBody>
      </p:sp>
      <p:sp>
        <p:nvSpPr>
          <p:cNvPr id="3" name="Content Placeholder 2"/>
          <p:cNvSpPr>
            <a:spLocks noGrp="1"/>
          </p:cNvSpPr>
          <p:nvPr>
            <p:ph idx="1" hasCustomPrompt="1"/>
          </p:nvPr>
        </p:nvSpPr>
        <p:spPr>
          <a:xfrm>
            <a:off x="383059" y="1976846"/>
            <a:ext cx="5579076" cy="3688664"/>
          </a:xfrm>
          <a:prstGeom prst="rect">
            <a:avLst/>
          </a:prstGeom>
        </p:spPr>
        <p:txBody>
          <a:bodyPr numCol="1" spcCol="0"/>
          <a:lstStyle>
            <a:lvl1pPr marL="0" indent="0">
              <a:buFontTx/>
              <a:buNone/>
              <a:defRPr/>
            </a:lvl1pPr>
            <a:lvl2pPr marL="0" indent="0">
              <a:buFontTx/>
              <a:buNone/>
              <a:defRPr sz="1400">
                <a:solidFill>
                  <a:schemeClr val="tx1"/>
                </a:solidFill>
              </a:defRPr>
            </a:lvl2pPr>
            <a:lvl3pPr marL="0" indent="0">
              <a:buFontTx/>
              <a:buNone/>
              <a:defRPr>
                <a:solidFill>
                  <a:schemeClr val="tx1"/>
                </a:solidFill>
              </a:defRPr>
            </a:lvl3pPr>
            <a:lvl4pPr marL="0" indent="0">
              <a:buFontTx/>
              <a:buNone/>
              <a:defRPr>
                <a:solidFill>
                  <a:schemeClr val="tx1"/>
                </a:solidFill>
              </a:defRPr>
            </a:lvl4pPr>
            <a:lvl5pPr marL="0" indent="0">
              <a:buFontTx/>
              <a:buNone/>
              <a:defRPr>
                <a:solidFill>
                  <a:schemeClr val="tx1"/>
                </a:solidFill>
              </a:defRPr>
            </a:lvl5pPr>
          </a:lstStyle>
          <a:p>
            <a:pPr lvl="1"/>
            <a:r>
              <a:rPr lang="en-US" dirty="0"/>
              <a:t>Text box</a:t>
            </a:r>
          </a:p>
        </p:txBody>
      </p:sp>
      <p:sp>
        <p:nvSpPr>
          <p:cNvPr id="6" name="Picture Placeholder 5"/>
          <p:cNvSpPr>
            <a:spLocks noGrp="1"/>
          </p:cNvSpPr>
          <p:nvPr>
            <p:ph type="pic" sz="quarter" idx="10"/>
          </p:nvPr>
        </p:nvSpPr>
        <p:spPr>
          <a:xfrm>
            <a:off x="6165850" y="365768"/>
            <a:ext cx="5579076" cy="5666818"/>
          </a:xfrm>
          <a:prstGeom prst="rect">
            <a:avLst/>
          </a:prstGeom>
        </p:spPr>
        <p:txBody>
          <a:bodyPr/>
          <a:lstStyle/>
          <a:p>
            <a:r>
              <a:rPr lang="en-GB"/>
              <a:t>Click icon to add picture</a:t>
            </a:r>
            <a:endParaRPr lang="en-NZ" dirty="0"/>
          </a:p>
        </p:txBody>
      </p:sp>
      <p:sp>
        <p:nvSpPr>
          <p:cNvPr id="4" name="Text Placeholder 5">
            <a:extLst>
              <a:ext uri="{FF2B5EF4-FFF2-40B4-BE49-F238E27FC236}">
                <a16:creationId xmlns:a16="http://schemas.microsoft.com/office/drawing/2014/main" id="{8D7D990A-9EE4-47AD-9871-0AE44819CAC4}"/>
              </a:ext>
            </a:extLst>
          </p:cNvPr>
          <p:cNvSpPr>
            <a:spLocks noGrp="1"/>
          </p:cNvSpPr>
          <p:nvPr>
            <p:ph type="body" sz="quarter" idx="24" hasCustomPrompt="1"/>
          </p:nvPr>
        </p:nvSpPr>
        <p:spPr>
          <a:xfrm>
            <a:off x="393294" y="1000125"/>
            <a:ext cx="5568842" cy="883907"/>
          </a:xfrm>
          <a:prstGeom prst="rect">
            <a:avLst/>
          </a:prstGeom>
        </p:spPr>
        <p:txBody>
          <a:bodyPr>
            <a:normAutofit/>
          </a:bodyPr>
          <a:lstStyle>
            <a:lvl1pPr marL="0" indent="0">
              <a:buFontTx/>
              <a:buNone/>
              <a:defRPr sz="1800">
                <a:latin typeface="Aptos" panose="020B0004020202020204" pitchFamily="34" charset="0"/>
              </a:defRPr>
            </a:lvl1pPr>
          </a:lstStyle>
          <a:p>
            <a:pPr lvl="0"/>
            <a:r>
              <a:rPr lang="en-US" dirty="0"/>
              <a:t>More detailed information or introduction to a case study or two here</a:t>
            </a:r>
            <a:endParaRPr lang="en-NZ" dirty="0"/>
          </a:p>
        </p:txBody>
      </p:sp>
      <p:sp>
        <p:nvSpPr>
          <p:cNvPr id="7" name="Footer Placeholder 1">
            <a:extLst>
              <a:ext uri="{FF2B5EF4-FFF2-40B4-BE49-F238E27FC236}">
                <a16:creationId xmlns:a16="http://schemas.microsoft.com/office/drawing/2014/main" id="{9F8C18E2-14AE-4B19-4C79-882FD05CB0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8429615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s examp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3058" y="341219"/>
            <a:ext cx="5712941" cy="438169"/>
          </a:xfrm>
          <a:prstGeom prst="rect">
            <a:avLst/>
          </a:prstGeom>
        </p:spPr>
        <p:txBody>
          <a:bodyPr/>
          <a:lstStyle>
            <a:lvl1pPr>
              <a:defRPr sz="2000" b="1">
                <a:solidFill>
                  <a:schemeClr val="tx1"/>
                </a:solidFill>
              </a:defRPr>
            </a:lvl1pPr>
          </a:lstStyle>
          <a:p>
            <a:pPr lvl="0"/>
            <a:r>
              <a:rPr lang="en-US" dirty="0"/>
              <a:t>This frame holds stats </a:t>
            </a:r>
          </a:p>
        </p:txBody>
      </p:sp>
      <p:sp>
        <p:nvSpPr>
          <p:cNvPr id="4" name="Text Placeholder 5">
            <a:extLst>
              <a:ext uri="{FF2B5EF4-FFF2-40B4-BE49-F238E27FC236}">
                <a16:creationId xmlns:a16="http://schemas.microsoft.com/office/drawing/2014/main" id="{8D7D990A-9EE4-47AD-9871-0AE44819CAC4}"/>
              </a:ext>
            </a:extLst>
          </p:cNvPr>
          <p:cNvSpPr>
            <a:spLocks noGrp="1"/>
          </p:cNvSpPr>
          <p:nvPr>
            <p:ph type="body" sz="quarter" idx="24" hasCustomPrompt="1"/>
          </p:nvPr>
        </p:nvSpPr>
        <p:spPr>
          <a:xfrm>
            <a:off x="393293" y="1000126"/>
            <a:ext cx="6645745" cy="607746"/>
          </a:xfrm>
          <a:prstGeom prst="rect">
            <a:avLst/>
          </a:prstGeom>
        </p:spPr>
        <p:txBody>
          <a:bodyPr>
            <a:normAutofit/>
          </a:bodyPr>
          <a:lstStyle>
            <a:lvl1pPr marL="0" indent="0">
              <a:buFontTx/>
              <a:buNone/>
              <a:defRPr sz="1800">
                <a:latin typeface="Aptos" panose="020B0004020202020204" pitchFamily="34" charset="0"/>
              </a:defRPr>
            </a:lvl1pPr>
          </a:lstStyle>
          <a:p>
            <a:pPr lvl="0"/>
            <a:r>
              <a:rPr lang="en-US" dirty="0"/>
              <a:t>More detailed information ....</a:t>
            </a:r>
            <a:endParaRPr lang="en-NZ" dirty="0"/>
          </a:p>
        </p:txBody>
      </p:sp>
      <p:cxnSp>
        <p:nvCxnSpPr>
          <p:cNvPr id="11" name="Straight Connector 10">
            <a:extLst>
              <a:ext uri="{FF2B5EF4-FFF2-40B4-BE49-F238E27FC236}">
                <a16:creationId xmlns:a16="http://schemas.microsoft.com/office/drawing/2014/main" id="{719B742B-3ABA-5134-1B70-804D680AD6FA}"/>
              </a:ext>
            </a:extLst>
          </p:cNvPr>
          <p:cNvCxnSpPr>
            <a:cxnSpLocks/>
          </p:cNvCxnSpPr>
          <p:nvPr userDrawn="1"/>
        </p:nvCxnSpPr>
        <p:spPr>
          <a:xfrm>
            <a:off x="383058" y="2227699"/>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Footer Placeholder 1">
            <a:extLst>
              <a:ext uri="{FF2B5EF4-FFF2-40B4-BE49-F238E27FC236}">
                <a16:creationId xmlns:a16="http://schemas.microsoft.com/office/drawing/2014/main" id="{0B093F2B-1178-C114-0E86-97970428A1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
        <p:nvSpPr>
          <p:cNvPr id="5" name="Text Placeholder 6">
            <a:extLst>
              <a:ext uri="{FF2B5EF4-FFF2-40B4-BE49-F238E27FC236}">
                <a16:creationId xmlns:a16="http://schemas.microsoft.com/office/drawing/2014/main" id="{8A983EC3-A034-3AE1-D4A8-DB192F699705}"/>
              </a:ext>
            </a:extLst>
          </p:cNvPr>
          <p:cNvSpPr>
            <a:spLocks noGrp="1"/>
          </p:cNvSpPr>
          <p:nvPr>
            <p:ph type="body" sz="quarter" idx="25" hasCustomPrompt="1"/>
          </p:nvPr>
        </p:nvSpPr>
        <p:spPr>
          <a:xfrm>
            <a:off x="393218" y="5149025"/>
            <a:ext cx="2454275" cy="908753"/>
          </a:xfrm>
          <a:prstGeom prst="rect">
            <a:avLst/>
          </a:prstGeom>
        </p:spPr>
        <p:txBody>
          <a:bodyPr/>
          <a:lstStyle>
            <a:lvl1pPr marL="0" indent="0">
              <a:buFontTx/>
              <a:buNone/>
              <a:defRPr sz="6600" b="0" i="0">
                <a:solidFill>
                  <a:srgbClr val="141CCC"/>
                </a:solidFill>
                <a:latin typeface="Aptos Light" panose="020B0004020202020204" pitchFamily="34" charset="0"/>
              </a:defRPr>
            </a:lvl1pPr>
          </a:lstStyle>
          <a:p>
            <a:pPr lvl="0"/>
            <a:r>
              <a:rPr lang="en-US" dirty="0"/>
              <a:t>XX%</a:t>
            </a:r>
            <a:endParaRPr lang="en-NZ" dirty="0"/>
          </a:p>
        </p:txBody>
      </p:sp>
      <p:sp>
        <p:nvSpPr>
          <p:cNvPr id="6" name="Text Placeholder 8">
            <a:extLst>
              <a:ext uri="{FF2B5EF4-FFF2-40B4-BE49-F238E27FC236}">
                <a16:creationId xmlns:a16="http://schemas.microsoft.com/office/drawing/2014/main" id="{8E540CE5-3A9B-0190-5949-1629DF3EF6C7}"/>
              </a:ext>
            </a:extLst>
          </p:cNvPr>
          <p:cNvSpPr>
            <a:spLocks noGrp="1"/>
          </p:cNvSpPr>
          <p:nvPr>
            <p:ph type="body" sz="quarter" idx="26" hasCustomPrompt="1"/>
          </p:nvPr>
        </p:nvSpPr>
        <p:spPr>
          <a:xfrm>
            <a:off x="393700" y="2147888"/>
            <a:ext cx="3300721" cy="1067854"/>
          </a:xfrm>
          <a:prstGeom prst="rect">
            <a:avLst/>
          </a:prstGeom>
        </p:spPr>
        <p:txBody>
          <a:bodyPr/>
          <a:lstStyle>
            <a:lvl1pPr marL="0" indent="0">
              <a:buFontTx/>
              <a:buNone/>
              <a:defRPr sz="1800">
                <a:solidFill>
                  <a:srgbClr val="141CCC"/>
                </a:solidFill>
                <a:latin typeface="Aptos" panose="020B00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Example of a percentage statistic</a:t>
            </a:r>
          </a:p>
        </p:txBody>
      </p:sp>
      <p:cxnSp>
        <p:nvCxnSpPr>
          <p:cNvPr id="8" name="Straight Connector 7">
            <a:extLst>
              <a:ext uri="{FF2B5EF4-FFF2-40B4-BE49-F238E27FC236}">
                <a16:creationId xmlns:a16="http://schemas.microsoft.com/office/drawing/2014/main" id="{BA20FE09-E56A-1FB3-E39D-13AA96659D8A}"/>
              </a:ext>
            </a:extLst>
          </p:cNvPr>
          <p:cNvCxnSpPr>
            <a:cxnSpLocks/>
          </p:cNvCxnSpPr>
          <p:nvPr userDrawn="1"/>
        </p:nvCxnSpPr>
        <p:spPr>
          <a:xfrm>
            <a:off x="392763" y="2227699"/>
            <a:ext cx="0" cy="3650587"/>
          </a:xfrm>
          <a:prstGeom prst="line">
            <a:avLst/>
          </a:prstGeom>
          <a:ln w="19050">
            <a:solidFill>
              <a:schemeClr val="tx1"/>
            </a:solidFill>
          </a:ln>
        </p:spPr>
        <p:style>
          <a:lnRef idx="3">
            <a:schemeClr val="accent5"/>
          </a:lnRef>
          <a:fillRef idx="0">
            <a:schemeClr val="accent5"/>
          </a:fillRef>
          <a:effectRef idx="2">
            <a:schemeClr val="accent5"/>
          </a:effectRef>
          <a:fontRef idx="minor">
            <a:schemeClr val="tx1"/>
          </a:fontRef>
        </p:style>
      </p:cxnSp>
      <p:sp>
        <p:nvSpPr>
          <p:cNvPr id="10" name="Text Placeholder 8">
            <a:extLst>
              <a:ext uri="{FF2B5EF4-FFF2-40B4-BE49-F238E27FC236}">
                <a16:creationId xmlns:a16="http://schemas.microsoft.com/office/drawing/2014/main" id="{F05CE01F-1F7D-3125-1F42-88809EBEA676}"/>
              </a:ext>
            </a:extLst>
          </p:cNvPr>
          <p:cNvSpPr>
            <a:spLocks noGrp="1"/>
          </p:cNvSpPr>
          <p:nvPr>
            <p:ph type="body" sz="quarter" idx="28" hasCustomPrompt="1"/>
          </p:nvPr>
        </p:nvSpPr>
        <p:spPr>
          <a:xfrm>
            <a:off x="4479857" y="2146863"/>
            <a:ext cx="3234232" cy="1067854"/>
          </a:xfrm>
          <a:prstGeom prst="rect">
            <a:avLst/>
          </a:prstGeom>
        </p:spPr>
        <p:txBody>
          <a:bodyPr/>
          <a:lstStyle>
            <a:lvl1pPr marL="0" indent="0">
              <a:buFontTx/>
              <a:buNone/>
              <a:defRPr sz="1800">
                <a:solidFill>
                  <a:srgbClr val="141CCC"/>
                </a:solidFill>
                <a:latin typeface="Aptos" panose="020B00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Example of a percentage statistic</a:t>
            </a:r>
          </a:p>
        </p:txBody>
      </p:sp>
      <p:sp>
        <p:nvSpPr>
          <p:cNvPr id="12" name="Text Placeholder 8">
            <a:extLst>
              <a:ext uri="{FF2B5EF4-FFF2-40B4-BE49-F238E27FC236}">
                <a16:creationId xmlns:a16="http://schemas.microsoft.com/office/drawing/2014/main" id="{448EF815-FB48-1FA5-8B0E-18B4A48F2A0B}"/>
              </a:ext>
            </a:extLst>
          </p:cNvPr>
          <p:cNvSpPr>
            <a:spLocks noGrp="1"/>
          </p:cNvSpPr>
          <p:nvPr>
            <p:ph type="body" sz="quarter" idx="30" hasCustomPrompt="1"/>
          </p:nvPr>
        </p:nvSpPr>
        <p:spPr>
          <a:xfrm>
            <a:off x="8438155" y="2146863"/>
            <a:ext cx="3300721" cy="1067854"/>
          </a:xfrm>
          <a:prstGeom prst="rect">
            <a:avLst/>
          </a:prstGeom>
        </p:spPr>
        <p:txBody>
          <a:bodyPr/>
          <a:lstStyle>
            <a:lvl1pPr marL="0" indent="0">
              <a:buFontTx/>
              <a:buNone/>
              <a:defRPr sz="1800">
                <a:solidFill>
                  <a:srgbClr val="141CCC"/>
                </a:solidFill>
                <a:latin typeface="Aptos" panose="020B00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Example of a percentage statistic</a:t>
            </a:r>
          </a:p>
        </p:txBody>
      </p:sp>
      <p:sp>
        <p:nvSpPr>
          <p:cNvPr id="13" name="Text Placeholder 6">
            <a:extLst>
              <a:ext uri="{FF2B5EF4-FFF2-40B4-BE49-F238E27FC236}">
                <a16:creationId xmlns:a16="http://schemas.microsoft.com/office/drawing/2014/main" id="{237715C9-11C4-1978-7EE6-77551BEFB987}"/>
              </a:ext>
            </a:extLst>
          </p:cNvPr>
          <p:cNvSpPr>
            <a:spLocks noGrp="1"/>
          </p:cNvSpPr>
          <p:nvPr>
            <p:ph type="body" sz="quarter" idx="31" hasCustomPrompt="1"/>
          </p:nvPr>
        </p:nvSpPr>
        <p:spPr>
          <a:xfrm>
            <a:off x="4477538" y="5149025"/>
            <a:ext cx="2454275" cy="908753"/>
          </a:xfrm>
          <a:prstGeom prst="rect">
            <a:avLst/>
          </a:prstGeom>
        </p:spPr>
        <p:txBody>
          <a:bodyPr/>
          <a:lstStyle>
            <a:lvl1pPr marL="0" indent="0">
              <a:buFontTx/>
              <a:buNone/>
              <a:defRPr sz="6600" b="0" i="0">
                <a:solidFill>
                  <a:srgbClr val="141CCC"/>
                </a:solidFill>
                <a:latin typeface="Aptos Light" panose="020B0004020202020204" pitchFamily="34" charset="0"/>
              </a:defRPr>
            </a:lvl1pPr>
          </a:lstStyle>
          <a:p>
            <a:pPr lvl="0"/>
            <a:r>
              <a:rPr lang="en-US" dirty="0"/>
              <a:t>XX%</a:t>
            </a:r>
            <a:endParaRPr lang="en-NZ" dirty="0"/>
          </a:p>
        </p:txBody>
      </p:sp>
      <p:cxnSp>
        <p:nvCxnSpPr>
          <p:cNvPr id="15" name="Straight Connector 14">
            <a:extLst>
              <a:ext uri="{FF2B5EF4-FFF2-40B4-BE49-F238E27FC236}">
                <a16:creationId xmlns:a16="http://schemas.microsoft.com/office/drawing/2014/main" id="{6F621720-02E5-C908-4349-12C597D27A01}"/>
              </a:ext>
            </a:extLst>
          </p:cNvPr>
          <p:cNvCxnSpPr>
            <a:cxnSpLocks/>
          </p:cNvCxnSpPr>
          <p:nvPr userDrawn="1"/>
        </p:nvCxnSpPr>
        <p:spPr>
          <a:xfrm>
            <a:off x="4477083" y="2227699"/>
            <a:ext cx="0" cy="3650587"/>
          </a:xfrm>
          <a:prstGeom prst="line">
            <a:avLst/>
          </a:prstGeom>
          <a:ln w="19050">
            <a:solidFill>
              <a:schemeClr val="tx1"/>
            </a:solidFill>
          </a:ln>
        </p:spPr>
        <p:style>
          <a:lnRef idx="3">
            <a:schemeClr val="accent5"/>
          </a:lnRef>
          <a:fillRef idx="0">
            <a:schemeClr val="accent5"/>
          </a:fillRef>
          <a:effectRef idx="2">
            <a:schemeClr val="accent5"/>
          </a:effectRef>
          <a:fontRef idx="minor">
            <a:schemeClr val="tx1"/>
          </a:fontRef>
        </p:style>
      </p:cxnSp>
      <p:sp>
        <p:nvSpPr>
          <p:cNvPr id="16" name="Text Placeholder 6">
            <a:extLst>
              <a:ext uri="{FF2B5EF4-FFF2-40B4-BE49-F238E27FC236}">
                <a16:creationId xmlns:a16="http://schemas.microsoft.com/office/drawing/2014/main" id="{B3B661C2-D644-5C06-4524-C324779E71E2}"/>
              </a:ext>
            </a:extLst>
          </p:cNvPr>
          <p:cNvSpPr>
            <a:spLocks noGrp="1"/>
          </p:cNvSpPr>
          <p:nvPr>
            <p:ph type="body" sz="quarter" idx="32" hasCustomPrompt="1"/>
          </p:nvPr>
        </p:nvSpPr>
        <p:spPr>
          <a:xfrm>
            <a:off x="8439938" y="5149025"/>
            <a:ext cx="2454275" cy="908753"/>
          </a:xfrm>
          <a:prstGeom prst="rect">
            <a:avLst/>
          </a:prstGeom>
        </p:spPr>
        <p:txBody>
          <a:bodyPr/>
          <a:lstStyle>
            <a:lvl1pPr marL="0" indent="0">
              <a:buFontTx/>
              <a:buNone/>
              <a:defRPr sz="6600" b="0" i="0">
                <a:solidFill>
                  <a:srgbClr val="141CCC"/>
                </a:solidFill>
                <a:latin typeface="Aptos Light" panose="020B0004020202020204" pitchFamily="34" charset="0"/>
              </a:defRPr>
            </a:lvl1pPr>
          </a:lstStyle>
          <a:p>
            <a:pPr lvl="0"/>
            <a:r>
              <a:rPr lang="en-US" dirty="0"/>
              <a:t>XX%</a:t>
            </a:r>
            <a:endParaRPr lang="en-NZ" dirty="0"/>
          </a:p>
        </p:txBody>
      </p:sp>
      <p:cxnSp>
        <p:nvCxnSpPr>
          <p:cNvPr id="17" name="Straight Connector 16">
            <a:extLst>
              <a:ext uri="{FF2B5EF4-FFF2-40B4-BE49-F238E27FC236}">
                <a16:creationId xmlns:a16="http://schemas.microsoft.com/office/drawing/2014/main" id="{491CFAD5-ED25-1D09-C24D-11951A95C649}"/>
              </a:ext>
            </a:extLst>
          </p:cNvPr>
          <p:cNvCxnSpPr>
            <a:cxnSpLocks/>
          </p:cNvCxnSpPr>
          <p:nvPr userDrawn="1"/>
        </p:nvCxnSpPr>
        <p:spPr>
          <a:xfrm>
            <a:off x="8439483" y="2227699"/>
            <a:ext cx="0" cy="3650587"/>
          </a:xfrm>
          <a:prstGeom prst="line">
            <a:avLst/>
          </a:prstGeom>
          <a:ln w="19050">
            <a:solidFill>
              <a:schemeClr val="tx1"/>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8773394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Logo Slide">
    <p:spTree>
      <p:nvGrpSpPr>
        <p:cNvPr id="1" name=""/>
        <p:cNvGrpSpPr/>
        <p:nvPr/>
      </p:nvGrpSpPr>
      <p:grpSpPr>
        <a:xfrm>
          <a:off x="0" y="0"/>
          <a:ext cx="0" cy="0"/>
          <a:chOff x="0" y="0"/>
          <a:chExt cx="0" cy="0"/>
        </a:xfrm>
      </p:grpSpPr>
      <p:sp>
        <p:nvSpPr>
          <p:cNvPr id="2" name="Title 1"/>
          <p:cNvSpPr>
            <a:spLocks noGrp="1"/>
          </p:cNvSpPr>
          <p:nvPr>
            <p:ph type="title"/>
          </p:nvPr>
        </p:nvSpPr>
        <p:spPr>
          <a:xfrm>
            <a:off x="539931" y="1053737"/>
            <a:ext cx="10813869" cy="636951"/>
          </a:xfrm>
          <a:prstGeom prst="rect">
            <a:avLst/>
          </a:prstGeom>
        </p:spPr>
        <p:txBody>
          <a:bodyPr/>
          <a:lstStyle>
            <a:lvl1pPr>
              <a:defRPr>
                <a:solidFill>
                  <a:srgbClr val="141CCC"/>
                </a:solidFill>
              </a:defRPr>
            </a:lvl1pPr>
          </a:lstStyle>
          <a:p>
            <a:r>
              <a:rPr lang="en-GB"/>
              <a:t>Click to edit Master title style</a:t>
            </a:r>
            <a:endParaRPr lang="en-NZ" dirty="0"/>
          </a:p>
        </p:txBody>
      </p:sp>
      <p:sp>
        <p:nvSpPr>
          <p:cNvPr id="6" name="Picture Placeholder 5"/>
          <p:cNvSpPr>
            <a:spLocks noGrp="1"/>
          </p:cNvSpPr>
          <p:nvPr>
            <p:ph type="pic" sz="quarter" idx="10"/>
          </p:nvPr>
        </p:nvSpPr>
        <p:spPr>
          <a:xfrm>
            <a:off x="612775" y="1857375"/>
            <a:ext cx="2092325" cy="1884363"/>
          </a:xfrm>
          <a:prstGeom prst="rect">
            <a:avLst/>
          </a:prstGeom>
        </p:spPr>
        <p:txBody>
          <a:bodyPr/>
          <a:lstStyle/>
          <a:p>
            <a:r>
              <a:rPr lang="en-GB"/>
              <a:t>Click icon to add picture</a:t>
            </a:r>
            <a:endParaRPr lang="en-NZ" dirty="0"/>
          </a:p>
        </p:txBody>
      </p:sp>
      <p:sp>
        <p:nvSpPr>
          <p:cNvPr id="7" name="Picture Placeholder 5"/>
          <p:cNvSpPr>
            <a:spLocks noGrp="1"/>
          </p:cNvSpPr>
          <p:nvPr>
            <p:ph type="pic" sz="quarter" idx="11"/>
          </p:nvPr>
        </p:nvSpPr>
        <p:spPr>
          <a:xfrm>
            <a:off x="2837501" y="1857375"/>
            <a:ext cx="2092325" cy="1884363"/>
          </a:xfrm>
          <a:prstGeom prst="rect">
            <a:avLst/>
          </a:prstGeom>
        </p:spPr>
        <p:txBody>
          <a:bodyPr/>
          <a:lstStyle/>
          <a:p>
            <a:r>
              <a:rPr lang="en-GB"/>
              <a:t>Click icon to add picture</a:t>
            </a:r>
            <a:endParaRPr lang="en-NZ" dirty="0"/>
          </a:p>
        </p:txBody>
      </p:sp>
      <p:sp>
        <p:nvSpPr>
          <p:cNvPr id="8" name="Picture Placeholder 5"/>
          <p:cNvSpPr>
            <a:spLocks noGrp="1"/>
          </p:cNvSpPr>
          <p:nvPr>
            <p:ph type="pic" sz="quarter" idx="12"/>
          </p:nvPr>
        </p:nvSpPr>
        <p:spPr>
          <a:xfrm>
            <a:off x="5052800" y="1857375"/>
            <a:ext cx="2092325" cy="1884363"/>
          </a:xfrm>
          <a:prstGeom prst="rect">
            <a:avLst/>
          </a:prstGeom>
        </p:spPr>
        <p:txBody>
          <a:bodyPr/>
          <a:lstStyle/>
          <a:p>
            <a:r>
              <a:rPr lang="en-GB"/>
              <a:t>Click icon to add picture</a:t>
            </a:r>
            <a:endParaRPr lang="en-NZ" dirty="0"/>
          </a:p>
        </p:txBody>
      </p:sp>
      <p:sp>
        <p:nvSpPr>
          <p:cNvPr id="9" name="Picture Placeholder 5"/>
          <p:cNvSpPr>
            <a:spLocks noGrp="1"/>
          </p:cNvSpPr>
          <p:nvPr>
            <p:ph type="pic" sz="quarter" idx="13"/>
          </p:nvPr>
        </p:nvSpPr>
        <p:spPr>
          <a:xfrm>
            <a:off x="7258672" y="1857375"/>
            <a:ext cx="2092325" cy="1884363"/>
          </a:xfrm>
          <a:prstGeom prst="rect">
            <a:avLst/>
          </a:prstGeom>
        </p:spPr>
        <p:txBody>
          <a:bodyPr/>
          <a:lstStyle/>
          <a:p>
            <a:r>
              <a:rPr lang="en-GB"/>
              <a:t>Click icon to add picture</a:t>
            </a:r>
            <a:endParaRPr lang="en-NZ" dirty="0"/>
          </a:p>
        </p:txBody>
      </p:sp>
      <p:sp>
        <p:nvSpPr>
          <p:cNvPr id="10" name="Picture Placeholder 5"/>
          <p:cNvSpPr>
            <a:spLocks noGrp="1"/>
          </p:cNvSpPr>
          <p:nvPr>
            <p:ph type="pic" sz="quarter" idx="14"/>
          </p:nvPr>
        </p:nvSpPr>
        <p:spPr>
          <a:xfrm>
            <a:off x="9473971" y="1857375"/>
            <a:ext cx="2092325" cy="1884363"/>
          </a:xfrm>
          <a:prstGeom prst="rect">
            <a:avLst/>
          </a:prstGeom>
        </p:spPr>
        <p:txBody>
          <a:bodyPr/>
          <a:lstStyle/>
          <a:p>
            <a:r>
              <a:rPr lang="en-GB"/>
              <a:t>Click icon to add picture</a:t>
            </a:r>
            <a:endParaRPr lang="en-NZ" dirty="0"/>
          </a:p>
        </p:txBody>
      </p:sp>
      <p:sp>
        <p:nvSpPr>
          <p:cNvPr id="11" name="Picture Placeholder 5"/>
          <p:cNvSpPr>
            <a:spLocks noGrp="1"/>
          </p:cNvSpPr>
          <p:nvPr>
            <p:ph type="pic" sz="quarter" idx="15"/>
          </p:nvPr>
        </p:nvSpPr>
        <p:spPr>
          <a:xfrm>
            <a:off x="612775" y="3837004"/>
            <a:ext cx="2092325" cy="1884363"/>
          </a:xfrm>
          <a:prstGeom prst="rect">
            <a:avLst/>
          </a:prstGeom>
        </p:spPr>
        <p:txBody>
          <a:bodyPr/>
          <a:lstStyle/>
          <a:p>
            <a:r>
              <a:rPr lang="en-GB"/>
              <a:t>Click icon to add picture</a:t>
            </a:r>
            <a:endParaRPr lang="en-NZ" dirty="0"/>
          </a:p>
        </p:txBody>
      </p:sp>
      <p:sp>
        <p:nvSpPr>
          <p:cNvPr id="12" name="Picture Placeholder 5"/>
          <p:cNvSpPr>
            <a:spLocks noGrp="1"/>
          </p:cNvSpPr>
          <p:nvPr>
            <p:ph type="pic" sz="quarter" idx="16"/>
          </p:nvPr>
        </p:nvSpPr>
        <p:spPr>
          <a:xfrm>
            <a:off x="2837501" y="3837004"/>
            <a:ext cx="2092325" cy="1884363"/>
          </a:xfrm>
          <a:prstGeom prst="rect">
            <a:avLst/>
          </a:prstGeom>
        </p:spPr>
        <p:txBody>
          <a:bodyPr/>
          <a:lstStyle/>
          <a:p>
            <a:r>
              <a:rPr lang="en-GB"/>
              <a:t>Click icon to add picture</a:t>
            </a:r>
            <a:endParaRPr lang="en-NZ" dirty="0"/>
          </a:p>
        </p:txBody>
      </p:sp>
      <p:sp>
        <p:nvSpPr>
          <p:cNvPr id="13" name="Picture Placeholder 5"/>
          <p:cNvSpPr>
            <a:spLocks noGrp="1"/>
          </p:cNvSpPr>
          <p:nvPr>
            <p:ph type="pic" sz="quarter" idx="17"/>
          </p:nvPr>
        </p:nvSpPr>
        <p:spPr>
          <a:xfrm>
            <a:off x="5052800" y="3837004"/>
            <a:ext cx="2092325" cy="1884363"/>
          </a:xfrm>
          <a:prstGeom prst="rect">
            <a:avLst/>
          </a:prstGeom>
        </p:spPr>
        <p:txBody>
          <a:bodyPr/>
          <a:lstStyle/>
          <a:p>
            <a:r>
              <a:rPr lang="en-GB"/>
              <a:t>Click icon to add picture</a:t>
            </a:r>
            <a:endParaRPr lang="en-NZ" dirty="0"/>
          </a:p>
        </p:txBody>
      </p:sp>
      <p:sp>
        <p:nvSpPr>
          <p:cNvPr id="14" name="Picture Placeholder 5"/>
          <p:cNvSpPr>
            <a:spLocks noGrp="1"/>
          </p:cNvSpPr>
          <p:nvPr>
            <p:ph type="pic" sz="quarter" idx="18"/>
          </p:nvPr>
        </p:nvSpPr>
        <p:spPr>
          <a:xfrm>
            <a:off x="7258672" y="3837004"/>
            <a:ext cx="2092325" cy="1884363"/>
          </a:xfrm>
          <a:prstGeom prst="rect">
            <a:avLst/>
          </a:prstGeom>
        </p:spPr>
        <p:txBody>
          <a:bodyPr/>
          <a:lstStyle/>
          <a:p>
            <a:r>
              <a:rPr lang="en-GB"/>
              <a:t>Click icon to add picture</a:t>
            </a:r>
            <a:endParaRPr lang="en-NZ" dirty="0"/>
          </a:p>
        </p:txBody>
      </p:sp>
      <p:sp>
        <p:nvSpPr>
          <p:cNvPr id="15" name="Picture Placeholder 5"/>
          <p:cNvSpPr>
            <a:spLocks noGrp="1"/>
          </p:cNvSpPr>
          <p:nvPr>
            <p:ph type="pic" sz="quarter" idx="19"/>
          </p:nvPr>
        </p:nvSpPr>
        <p:spPr>
          <a:xfrm>
            <a:off x="9473971" y="3837004"/>
            <a:ext cx="2092325" cy="1884363"/>
          </a:xfrm>
          <a:prstGeom prst="rect">
            <a:avLst/>
          </a:prstGeom>
        </p:spPr>
        <p:txBody>
          <a:bodyPr/>
          <a:lstStyle/>
          <a:p>
            <a:r>
              <a:rPr lang="en-GB"/>
              <a:t>Click icon to add picture</a:t>
            </a:r>
            <a:endParaRPr lang="en-NZ" dirty="0"/>
          </a:p>
        </p:txBody>
      </p:sp>
      <p:sp>
        <p:nvSpPr>
          <p:cNvPr id="3" name="Footer Placeholder 1">
            <a:extLst>
              <a:ext uri="{FF2B5EF4-FFF2-40B4-BE49-F238E27FC236}">
                <a16:creationId xmlns:a16="http://schemas.microsoft.com/office/drawing/2014/main" id="{6950FA00-560F-BE02-9E75-8BB39E6CB7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132232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539932" y="857250"/>
            <a:ext cx="11026594" cy="4959350"/>
          </a:xfrm>
          <a:prstGeom prst="rect">
            <a:avLst/>
          </a:prstGeom>
        </p:spPr>
        <p:txBody>
          <a:bodyPr/>
          <a:lstStyle/>
          <a:p>
            <a:r>
              <a:rPr lang="en-GB"/>
              <a:t>Click icon to add picture</a:t>
            </a:r>
            <a:endParaRPr lang="en-NZ" dirty="0"/>
          </a:p>
        </p:txBody>
      </p:sp>
      <p:sp>
        <p:nvSpPr>
          <p:cNvPr id="2" name="Footer Placeholder 1">
            <a:extLst>
              <a:ext uri="{FF2B5EF4-FFF2-40B4-BE49-F238E27FC236}">
                <a16:creationId xmlns:a16="http://schemas.microsoft.com/office/drawing/2014/main" id="{714F67B1-A2B8-F587-076F-E0B0840BDC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7134437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and Chart">
    <p:spTree>
      <p:nvGrpSpPr>
        <p:cNvPr id="1" name=""/>
        <p:cNvGrpSpPr/>
        <p:nvPr/>
      </p:nvGrpSpPr>
      <p:grpSpPr>
        <a:xfrm>
          <a:off x="0" y="0"/>
          <a:ext cx="0" cy="0"/>
          <a:chOff x="0" y="0"/>
          <a:chExt cx="0" cy="0"/>
        </a:xfrm>
      </p:grpSpPr>
      <p:sp>
        <p:nvSpPr>
          <p:cNvPr id="5" name="Chart Placeholder 4"/>
          <p:cNvSpPr>
            <a:spLocks noGrp="1"/>
          </p:cNvSpPr>
          <p:nvPr>
            <p:ph type="chart" sz="quarter" idx="11"/>
          </p:nvPr>
        </p:nvSpPr>
        <p:spPr>
          <a:xfrm>
            <a:off x="6156325" y="847725"/>
            <a:ext cx="5400675" cy="4978400"/>
          </a:xfrm>
          <a:prstGeom prst="rect">
            <a:avLst/>
          </a:prstGeom>
        </p:spPr>
        <p:txBody>
          <a:bodyPr/>
          <a:lstStyle/>
          <a:p>
            <a:r>
              <a:rPr lang="en-GB"/>
              <a:t>Click icon to add chart</a:t>
            </a:r>
            <a:endParaRPr lang="en-NZ" dirty="0"/>
          </a:p>
        </p:txBody>
      </p:sp>
      <p:sp>
        <p:nvSpPr>
          <p:cNvPr id="2" name="Title 1"/>
          <p:cNvSpPr>
            <a:spLocks noGrp="1"/>
          </p:cNvSpPr>
          <p:nvPr>
            <p:ph type="title"/>
          </p:nvPr>
        </p:nvSpPr>
        <p:spPr>
          <a:xfrm>
            <a:off x="539931" y="1053737"/>
            <a:ext cx="5276407" cy="636951"/>
          </a:xfrm>
          <a:prstGeom prst="rect">
            <a:avLst/>
          </a:prstGeom>
        </p:spPr>
        <p:txBody>
          <a:bodyPr/>
          <a:lstStyle>
            <a:lvl1pPr>
              <a:defRPr>
                <a:solidFill>
                  <a:srgbClr val="141CCC"/>
                </a:solidFill>
              </a:defRPr>
            </a:lvl1pPr>
          </a:lstStyle>
          <a:p>
            <a:r>
              <a:rPr lang="en-GB"/>
              <a:t>Click to edit Master title style</a:t>
            </a:r>
            <a:endParaRPr lang="en-NZ" dirty="0"/>
          </a:p>
        </p:txBody>
      </p:sp>
      <p:sp>
        <p:nvSpPr>
          <p:cNvPr id="3" name="Content Placeholder 2"/>
          <p:cNvSpPr>
            <a:spLocks noGrp="1"/>
          </p:cNvSpPr>
          <p:nvPr>
            <p:ph idx="1"/>
          </p:nvPr>
        </p:nvSpPr>
        <p:spPr>
          <a:xfrm>
            <a:off x="539931" y="1976846"/>
            <a:ext cx="5276407" cy="3688664"/>
          </a:xfrm>
          <a:prstGeom prst="rect">
            <a:avLst/>
          </a:prstGeom>
        </p:spPr>
        <p:txBody>
          <a:bodyPr numCol="1" spc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Z" dirty="0"/>
          </a:p>
        </p:txBody>
      </p:sp>
      <p:sp>
        <p:nvSpPr>
          <p:cNvPr id="4" name="Footer Placeholder 1">
            <a:extLst>
              <a:ext uri="{FF2B5EF4-FFF2-40B4-BE49-F238E27FC236}">
                <a16:creationId xmlns:a16="http://schemas.microsoft.com/office/drawing/2014/main" id="{5CEF16D1-2B7F-A7E2-B1B0-E598B2977D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37843946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sp>
        <p:nvSpPr>
          <p:cNvPr id="2" name="Title 1"/>
          <p:cNvSpPr>
            <a:spLocks noGrp="1"/>
          </p:cNvSpPr>
          <p:nvPr>
            <p:ph type="title"/>
          </p:nvPr>
        </p:nvSpPr>
        <p:spPr>
          <a:xfrm>
            <a:off x="539931" y="1053737"/>
            <a:ext cx="10813869" cy="636951"/>
          </a:xfrm>
          <a:prstGeom prst="rect">
            <a:avLst/>
          </a:prstGeom>
        </p:spPr>
        <p:txBody>
          <a:bodyPr/>
          <a:lstStyle>
            <a:lvl1pPr>
              <a:defRPr>
                <a:solidFill>
                  <a:srgbClr val="141CCC"/>
                </a:solidFill>
              </a:defRPr>
            </a:lvl1pPr>
          </a:lstStyle>
          <a:p>
            <a:r>
              <a:rPr lang="en-GB"/>
              <a:t>Click to edit Master title style</a:t>
            </a:r>
            <a:endParaRPr lang="en-NZ" dirty="0"/>
          </a:p>
        </p:txBody>
      </p:sp>
      <p:sp>
        <p:nvSpPr>
          <p:cNvPr id="6" name="Picture Placeholder 5"/>
          <p:cNvSpPr>
            <a:spLocks noGrp="1"/>
          </p:cNvSpPr>
          <p:nvPr>
            <p:ph type="pic" sz="quarter" idx="10"/>
          </p:nvPr>
        </p:nvSpPr>
        <p:spPr>
          <a:xfrm>
            <a:off x="612775" y="1857375"/>
            <a:ext cx="2092325" cy="1884363"/>
          </a:xfrm>
          <a:prstGeom prst="rect">
            <a:avLst/>
          </a:prstGeom>
        </p:spPr>
        <p:txBody>
          <a:bodyPr/>
          <a:lstStyle/>
          <a:p>
            <a:r>
              <a:rPr lang="en-GB"/>
              <a:t>Click icon to add picture</a:t>
            </a:r>
            <a:endParaRPr lang="en-NZ" dirty="0"/>
          </a:p>
        </p:txBody>
      </p:sp>
      <p:sp>
        <p:nvSpPr>
          <p:cNvPr id="7" name="Picture Placeholder 5"/>
          <p:cNvSpPr>
            <a:spLocks noGrp="1"/>
          </p:cNvSpPr>
          <p:nvPr>
            <p:ph type="pic" sz="quarter" idx="11"/>
          </p:nvPr>
        </p:nvSpPr>
        <p:spPr>
          <a:xfrm>
            <a:off x="2837501" y="1857375"/>
            <a:ext cx="2092325" cy="1884363"/>
          </a:xfrm>
          <a:prstGeom prst="rect">
            <a:avLst/>
          </a:prstGeom>
        </p:spPr>
        <p:txBody>
          <a:bodyPr/>
          <a:lstStyle/>
          <a:p>
            <a:r>
              <a:rPr lang="en-GB"/>
              <a:t>Click icon to add picture</a:t>
            </a:r>
            <a:endParaRPr lang="en-NZ" dirty="0"/>
          </a:p>
        </p:txBody>
      </p:sp>
      <p:sp>
        <p:nvSpPr>
          <p:cNvPr id="8" name="Picture Placeholder 5"/>
          <p:cNvSpPr>
            <a:spLocks noGrp="1"/>
          </p:cNvSpPr>
          <p:nvPr>
            <p:ph type="pic" sz="quarter" idx="12"/>
          </p:nvPr>
        </p:nvSpPr>
        <p:spPr>
          <a:xfrm>
            <a:off x="5052800" y="1857375"/>
            <a:ext cx="2092325" cy="1884363"/>
          </a:xfrm>
          <a:prstGeom prst="rect">
            <a:avLst/>
          </a:prstGeom>
        </p:spPr>
        <p:txBody>
          <a:bodyPr/>
          <a:lstStyle/>
          <a:p>
            <a:r>
              <a:rPr lang="en-GB"/>
              <a:t>Click icon to add picture</a:t>
            </a:r>
            <a:endParaRPr lang="en-NZ" dirty="0"/>
          </a:p>
        </p:txBody>
      </p:sp>
      <p:sp>
        <p:nvSpPr>
          <p:cNvPr id="9" name="Picture Placeholder 5"/>
          <p:cNvSpPr>
            <a:spLocks noGrp="1"/>
          </p:cNvSpPr>
          <p:nvPr>
            <p:ph type="pic" sz="quarter" idx="13"/>
          </p:nvPr>
        </p:nvSpPr>
        <p:spPr>
          <a:xfrm>
            <a:off x="7258672" y="1857375"/>
            <a:ext cx="2092325" cy="1884363"/>
          </a:xfrm>
          <a:prstGeom prst="rect">
            <a:avLst/>
          </a:prstGeom>
        </p:spPr>
        <p:txBody>
          <a:bodyPr/>
          <a:lstStyle/>
          <a:p>
            <a:r>
              <a:rPr lang="en-GB"/>
              <a:t>Click icon to add picture</a:t>
            </a:r>
            <a:endParaRPr lang="en-NZ" dirty="0"/>
          </a:p>
        </p:txBody>
      </p:sp>
      <p:sp>
        <p:nvSpPr>
          <p:cNvPr id="10" name="Picture Placeholder 5"/>
          <p:cNvSpPr>
            <a:spLocks noGrp="1"/>
          </p:cNvSpPr>
          <p:nvPr>
            <p:ph type="pic" sz="quarter" idx="14"/>
          </p:nvPr>
        </p:nvSpPr>
        <p:spPr>
          <a:xfrm>
            <a:off x="9473971" y="1857375"/>
            <a:ext cx="2092325" cy="1884363"/>
          </a:xfrm>
          <a:prstGeom prst="rect">
            <a:avLst/>
          </a:prstGeom>
        </p:spPr>
        <p:txBody>
          <a:bodyPr/>
          <a:lstStyle/>
          <a:p>
            <a:r>
              <a:rPr lang="en-GB"/>
              <a:t>Click icon to add picture</a:t>
            </a:r>
            <a:endParaRPr lang="en-NZ" dirty="0"/>
          </a:p>
        </p:txBody>
      </p:sp>
      <p:sp>
        <p:nvSpPr>
          <p:cNvPr id="11" name="Picture Placeholder 5"/>
          <p:cNvSpPr>
            <a:spLocks noGrp="1"/>
          </p:cNvSpPr>
          <p:nvPr>
            <p:ph type="pic" sz="quarter" idx="15"/>
          </p:nvPr>
        </p:nvSpPr>
        <p:spPr>
          <a:xfrm>
            <a:off x="612775" y="3837004"/>
            <a:ext cx="2092325" cy="1884363"/>
          </a:xfrm>
          <a:prstGeom prst="rect">
            <a:avLst/>
          </a:prstGeom>
        </p:spPr>
        <p:txBody>
          <a:bodyPr/>
          <a:lstStyle/>
          <a:p>
            <a:r>
              <a:rPr lang="en-GB"/>
              <a:t>Click icon to add picture</a:t>
            </a:r>
            <a:endParaRPr lang="en-NZ" dirty="0"/>
          </a:p>
        </p:txBody>
      </p:sp>
      <p:sp>
        <p:nvSpPr>
          <p:cNvPr id="12" name="Picture Placeholder 5"/>
          <p:cNvSpPr>
            <a:spLocks noGrp="1"/>
          </p:cNvSpPr>
          <p:nvPr>
            <p:ph type="pic" sz="quarter" idx="16"/>
          </p:nvPr>
        </p:nvSpPr>
        <p:spPr>
          <a:xfrm>
            <a:off x="2837501" y="3837004"/>
            <a:ext cx="2092325" cy="1884363"/>
          </a:xfrm>
          <a:prstGeom prst="rect">
            <a:avLst/>
          </a:prstGeom>
        </p:spPr>
        <p:txBody>
          <a:bodyPr/>
          <a:lstStyle/>
          <a:p>
            <a:r>
              <a:rPr lang="en-GB"/>
              <a:t>Click icon to add picture</a:t>
            </a:r>
            <a:endParaRPr lang="en-NZ" dirty="0"/>
          </a:p>
        </p:txBody>
      </p:sp>
      <p:sp>
        <p:nvSpPr>
          <p:cNvPr id="13" name="Picture Placeholder 5"/>
          <p:cNvSpPr>
            <a:spLocks noGrp="1"/>
          </p:cNvSpPr>
          <p:nvPr>
            <p:ph type="pic" sz="quarter" idx="17"/>
          </p:nvPr>
        </p:nvSpPr>
        <p:spPr>
          <a:xfrm>
            <a:off x="5052800" y="3837004"/>
            <a:ext cx="2092325" cy="1884363"/>
          </a:xfrm>
          <a:prstGeom prst="rect">
            <a:avLst/>
          </a:prstGeom>
        </p:spPr>
        <p:txBody>
          <a:bodyPr/>
          <a:lstStyle/>
          <a:p>
            <a:r>
              <a:rPr lang="en-GB"/>
              <a:t>Click icon to add picture</a:t>
            </a:r>
            <a:endParaRPr lang="en-NZ" dirty="0"/>
          </a:p>
        </p:txBody>
      </p:sp>
      <p:sp>
        <p:nvSpPr>
          <p:cNvPr id="14" name="Picture Placeholder 5"/>
          <p:cNvSpPr>
            <a:spLocks noGrp="1"/>
          </p:cNvSpPr>
          <p:nvPr>
            <p:ph type="pic" sz="quarter" idx="18"/>
          </p:nvPr>
        </p:nvSpPr>
        <p:spPr>
          <a:xfrm>
            <a:off x="7258672" y="3837004"/>
            <a:ext cx="2092325" cy="1884363"/>
          </a:xfrm>
          <a:prstGeom prst="rect">
            <a:avLst/>
          </a:prstGeom>
        </p:spPr>
        <p:txBody>
          <a:bodyPr/>
          <a:lstStyle/>
          <a:p>
            <a:r>
              <a:rPr lang="en-GB"/>
              <a:t>Click icon to add picture</a:t>
            </a:r>
            <a:endParaRPr lang="en-NZ" dirty="0"/>
          </a:p>
        </p:txBody>
      </p:sp>
      <p:sp>
        <p:nvSpPr>
          <p:cNvPr id="15" name="Picture Placeholder 5"/>
          <p:cNvSpPr>
            <a:spLocks noGrp="1"/>
          </p:cNvSpPr>
          <p:nvPr>
            <p:ph type="pic" sz="quarter" idx="19"/>
          </p:nvPr>
        </p:nvSpPr>
        <p:spPr>
          <a:xfrm>
            <a:off x="9473971" y="3837004"/>
            <a:ext cx="2092325" cy="1884363"/>
          </a:xfrm>
          <a:prstGeom prst="rect">
            <a:avLst/>
          </a:prstGeom>
        </p:spPr>
        <p:txBody>
          <a:bodyPr/>
          <a:lstStyle/>
          <a:p>
            <a:r>
              <a:rPr lang="en-GB"/>
              <a:t>Click icon to add picture</a:t>
            </a:r>
            <a:endParaRPr lang="en-NZ" dirty="0"/>
          </a:p>
        </p:txBody>
      </p:sp>
      <p:sp>
        <p:nvSpPr>
          <p:cNvPr id="4" name="Footer Placeholder 1">
            <a:extLst>
              <a:ext uri="{FF2B5EF4-FFF2-40B4-BE49-F238E27FC236}">
                <a16:creationId xmlns:a16="http://schemas.microsoft.com/office/drawing/2014/main" id="{D1D573A4-1D92-DF1E-53C2-30920216FD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99175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Logos Slide">
    <p:spTree>
      <p:nvGrpSpPr>
        <p:cNvPr id="1" name=""/>
        <p:cNvGrpSpPr/>
        <p:nvPr/>
      </p:nvGrpSpPr>
      <p:grpSpPr>
        <a:xfrm>
          <a:off x="0" y="0"/>
          <a:ext cx="0" cy="0"/>
          <a:chOff x="0" y="0"/>
          <a:chExt cx="0" cy="0"/>
        </a:xfrm>
      </p:grpSpPr>
      <p:sp>
        <p:nvSpPr>
          <p:cNvPr id="17" name="Picture Placeholder 5"/>
          <p:cNvSpPr>
            <a:spLocks noGrp="1"/>
          </p:cNvSpPr>
          <p:nvPr>
            <p:ph type="pic" sz="quarter" idx="17"/>
          </p:nvPr>
        </p:nvSpPr>
        <p:spPr>
          <a:xfrm>
            <a:off x="5279044" y="5184742"/>
            <a:ext cx="2177559" cy="1309623"/>
          </a:xfrm>
          <a:prstGeom prst="rect">
            <a:avLst/>
          </a:prstGeom>
        </p:spPr>
        <p:txBody>
          <a:bodyPr/>
          <a:lstStyle/>
          <a:p>
            <a:r>
              <a:rPr lang="en-GB"/>
              <a:t>Click icon to add picture</a:t>
            </a:r>
            <a:endParaRPr lang="en-NZ" dirty="0"/>
          </a:p>
        </p:txBody>
      </p:sp>
      <p:sp>
        <p:nvSpPr>
          <p:cNvPr id="18" name="Picture Placeholder 5"/>
          <p:cNvSpPr>
            <a:spLocks noGrp="1"/>
          </p:cNvSpPr>
          <p:nvPr>
            <p:ph type="pic" sz="quarter" idx="18"/>
          </p:nvPr>
        </p:nvSpPr>
        <p:spPr>
          <a:xfrm>
            <a:off x="7626318" y="5184742"/>
            <a:ext cx="2177559" cy="1309623"/>
          </a:xfrm>
          <a:prstGeom prst="rect">
            <a:avLst/>
          </a:prstGeom>
        </p:spPr>
        <p:txBody>
          <a:bodyPr/>
          <a:lstStyle/>
          <a:p>
            <a:r>
              <a:rPr lang="en-GB"/>
              <a:t>Click icon to add picture</a:t>
            </a:r>
            <a:endParaRPr lang="en-NZ" dirty="0"/>
          </a:p>
        </p:txBody>
      </p:sp>
      <p:sp>
        <p:nvSpPr>
          <p:cNvPr id="2" name="Footer Placeholder 1">
            <a:extLst>
              <a:ext uri="{FF2B5EF4-FFF2-40B4-BE49-F238E27FC236}">
                <a16:creationId xmlns:a16="http://schemas.microsoft.com/office/drawing/2014/main" id="{74AD1A2B-C98A-23C6-0825-D70F577EBC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23998057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3429FC13-5A6D-551E-9B62-F33E4F89FF3B}"/>
              </a:ext>
            </a:extLst>
          </p:cNvPr>
          <p:cNvSpPr>
            <a:spLocks noGrp="1"/>
          </p:cNvSpPr>
          <p:nvPr>
            <p:ph type="body" sz="quarter" idx="11" hasCustomPrompt="1"/>
          </p:nvPr>
        </p:nvSpPr>
        <p:spPr>
          <a:xfrm>
            <a:off x="330976" y="2251618"/>
            <a:ext cx="5474543" cy="3808503"/>
          </a:xfrm>
          <a:prstGeom prst="rect">
            <a:avLst/>
          </a:prstGeom>
        </p:spPr>
        <p:txBody>
          <a:bodyPr>
            <a:normAutofit/>
          </a:bodyPr>
          <a:lstStyle>
            <a:lvl1pPr marL="0" indent="0">
              <a:buFontTx/>
              <a:buNone/>
              <a:defRPr sz="5400" spc="-150">
                <a:solidFill>
                  <a:schemeClr val="tx1"/>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Highlight a quote or use the space for a brief introduction</a:t>
            </a:r>
          </a:p>
        </p:txBody>
      </p:sp>
      <p:sp>
        <p:nvSpPr>
          <p:cNvPr id="6" name="Rectangle 5">
            <a:extLst>
              <a:ext uri="{FF2B5EF4-FFF2-40B4-BE49-F238E27FC236}">
                <a16:creationId xmlns:a16="http://schemas.microsoft.com/office/drawing/2014/main" id="{08FF7AC0-D355-2272-C246-23956F1B7338}"/>
              </a:ext>
            </a:extLst>
          </p:cNvPr>
          <p:cNvSpPr/>
          <p:nvPr userDrawn="1"/>
        </p:nvSpPr>
        <p:spPr>
          <a:xfrm>
            <a:off x="7950820" y="312234"/>
            <a:ext cx="3769112" cy="574788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4DA43E28-978C-CAC4-D370-F2327C6FCFB0}"/>
              </a:ext>
            </a:extLst>
          </p:cNvPr>
          <p:cNvSpPr>
            <a:spLocks noGrp="1"/>
          </p:cNvSpPr>
          <p:nvPr>
            <p:ph type="body" sz="quarter" idx="24" hasCustomPrompt="1"/>
          </p:nvPr>
        </p:nvSpPr>
        <p:spPr>
          <a:xfrm>
            <a:off x="8187996" y="531774"/>
            <a:ext cx="3320063" cy="2897226"/>
          </a:xfrm>
          <a:prstGeom prst="rect">
            <a:avLst/>
          </a:prstGeom>
        </p:spPr>
        <p:txBody>
          <a:bodyPr>
            <a:normAutofit/>
          </a:bodyPr>
          <a:lstStyle>
            <a:lvl1pPr marL="0" indent="0">
              <a:buFontTx/>
              <a:buNone/>
              <a:defRPr sz="1800">
                <a:solidFill>
                  <a:schemeClr val="bg1"/>
                </a:solidFill>
                <a:latin typeface="Aptos" panose="020B0004020202020204" pitchFamily="34" charset="0"/>
              </a:defRPr>
            </a:lvl1pPr>
          </a:lstStyle>
          <a:p>
            <a:pPr lvl="0"/>
            <a:r>
              <a:rPr lang="en-US" dirty="0"/>
              <a:t>More detailed information or surrounding details to a statistic or fact.</a:t>
            </a:r>
            <a:endParaRPr lang="en-NZ" dirty="0"/>
          </a:p>
        </p:txBody>
      </p:sp>
      <p:sp>
        <p:nvSpPr>
          <p:cNvPr id="7" name="Text Placeholder 6">
            <a:extLst>
              <a:ext uri="{FF2B5EF4-FFF2-40B4-BE49-F238E27FC236}">
                <a16:creationId xmlns:a16="http://schemas.microsoft.com/office/drawing/2014/main" id="{7D1BEF0B-3766-56BF-6277-F16CADB9ED98}"/>
              </a:ext>
            </a:extLst>
          </p:cNvPr>
          <p:cNvSpPr>
            <a:spLocks noGrp="1"/>
          </p:cNvSpPr>
          <p:nvPr>
            <p:ph type="body" sz="quarter" idx="25" hasCustomPrompt="1"/>
          </p:nvPr>
        </p:nvSpPr>
        <p:spPr>
          <a:xfrm>
            <a:off x="8187996" y="4997857"/>
            <a:ext cx="2454275" cy="908753"/>
          </a:xfrm>
          <a:prstGeom prst="rect">
            <a:avLst/>
          </a:prstGeom>
        </p:spPr>
        <p:txBody>
          <a:bodyPr/>
          <a:lstStyle>
            <a:lvl1pPr marL="0" indent="0">
              <a:buFontTx/>
              <a:buNone/>
              <a:defRPr sz="6600" b="0" i="0">
                <a:solidFill>
                  <a:schemeClr val="bg1"/>
                </a:solidFill>
                <a:latin typeface="Aptos Light" panose="020B0004020202020204" pitchFamily="34" charset="0"/>
              </a:defRPr>
            </a:lvl1pPr>
          </a:lstStyle>
          <a:p>
            <a:pPr lvl="0"/>
            <a:r>
              <a:rPr lang="en-US" dirty="0"/>
              <a:t>XXX%</a:t>
            </a:r>
            <a:endParaRPr lang="en-NZ" dirty="0"/>
          </a:p>
        </p:txBody>
      </p:sp>
    </p:spTree>
    <p:extLst>
      <p:ext uri="{BB962C8B-B14F-4D97-AF65-F5344CB8AC3E}">
        <p14:creationId xmlns:p14="http://schemas.microsoft.com/office/powerpoint/2010/main" val="2501070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8FF7AC0-D355-2272-C246-23956F1B7338}"/>
              </a:ext>
            </a:extLst>
          </p:cNvPr>
          <p:cNvSpPr/>
          <p:nvPr userDrawn="1"/>
        </p:nvSpPr>
        <p:spPr>
          <a:xfrm>
            <a:off x="-185057" y="-228600"/>
            <a:ext cx="6315342" cy="7285289"/>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661DD19-4C25-91EF-9DEB-72CE91C6318B}"/>
              </a:ext>
            </a:extLst>
          </p:cNvPr>
          <p:cNvSpPr/>
          <p:nvPr userDrawn="1"/>
        </p:nvSpPr>
        <p:spPr>
          <a:xfrm>
            <a:off x="6086620" y="-25788"/>
            <a:ext cx="6105379" cy="6883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3C648B6A-758A-9A9D-FCBA-FB76B1659604}"/>
              </a:ext>
            </a:extLst>
          </p:cNvPr>
          <p:cNvCxnSpPr>
            <a:cxnSpLocks/>
          </p:cNvCxnSpPr>
          <p:nvPr userDrawn="1"/>
        </p:nvCxnSpPr>
        <p:spPr>
          <a:xfrm>
            <a:off x="389238" y="6261325"/>
            <a:ext cx="5386094" cy="0"/>
          </a:xfrm>
          <a:prstGeom prst="line">
            <a:avLst/>
          </a:prstGeom>
          <a:ln>
            <a:solidFill>
              <a:schemeClr val="tx2">
                <a:lumMod val="75000"/>
                <a:lumOff val="25000"/>
              </a:schemeClr>
            </a:solidFill>
          </a:ln>
        </p:spPr>
        <p:style>
          <a:lnRef idx="1">
            <a:schemeClr val="accent4"/>
          </a:lnRef>
          <a:fillRef idx="0">
            <a:schemeClr val="accent4"/>
          </a:fillRef>
          <a:effectRef idx="0">
            <a:schemeClr val="accent4"/>
          </a:effectRef>
          <a:fontRef idx="minor">
            <a:schemeClr val="tx1"/>
          </a:fontRef>
        </p:style>
      </p:cxnSp>
      <p:sp>
        <p:nvSpPr>
          <p:cNvPr id="4" name="Text Placeholder 4">
            <a:extLst>
              <a:ext uri="{FF2B5EF4-FFF2-40B4-BE49-F238E27FC236}">
                <a16:creationId xmlns:a16="http://schemas.microsoft.com/office/drawing/2014/main" id="{3429FC13-5A6D-551E-9B62-F33E4F89FF3B}"/>
              </a:ext>
            </a:extLst>
          </p:cNvPr>
          <p:cNvSpPr>
            <a:spLocks noGrp="1"/>
          </p:cNvSpPr>
          <p:nvPr>
            <p:ph type="body" sz="quarter" idx="11" hasCustomPrompt="1"/>
          </p:nvPr>
        </p:nvSpPr>
        <p:spPr>
          <a:xfrm>
            <a:off x="330976" y="290595"/>
            <a:ext cx="5474543" cy="3808503"/>
          </a:xfrm>
          <a:prstGeom prst="rect">
            <a:avLst/>
          </a:prstGeom>
        </p:spPr>
        <p:txBody>
          <a:bodyPr>
            <a:normAutofit/>
          </a:bodyPr>
          <a:lstStyle>
            <a:lvl1pPr marL="0" indent="0">
              <a:buFontTx/>
              <a:buNone/>
              <a:defRPr sz="5400" spc="-150">
                <a:solidFill>
                  <a:srgbClr val="141CCC"/>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Highlight a quote or use the space for a brief introduction</a:t>
            </a:r>
          </a:p>
        </p:txBody>
      </p:sp>
      <p:sp>
        <p:nvSpPr>
          <p:cNvPr id="13" name="Chart Placeholder 4">
            <a:extLst>
              <a:ext uri="{FF2B5EF4-FFF2-40B4-BE49-F238E27FC236}">
                <a16:creationId xmlns:a16="http://schemas.microsoft.com/office/drawing/2014/main" id="{34323D98-C88B-D967-CD4E-E63381159FDD}"/>
              </a:ext>
            </a:extLst>
          </p:cNvPr>
          <p:cNvSpPr>
            <a:spLocks noGrp="1"/>
          </p:cNvSpPr>
          <p:nvPr>
            <p:ph type="chart" sz="quarter" idx="12"/>
          </p:nvPr>
        </p:nvSpPr>
        <p:spPr>
          <a:xfrm>
            <a:off x="6426976" y="290595"/>
            <a:ext cx="5400675" cy="5979868"/>
          </a:xfrm>
          <a:prstGeom prst="rect">
            <a:avLst/>
          </a:prstGeom>
        </p:spPr>
        <p:txBody>
          <a:bodyPr/>
          <a:lstStyle/>
          <a:p>
            <a:r>
              <a:rPr lang="en-GB"/>
              <a:t>Click icon to add chart</a:t>
            </a:r>
            <a:endParaRPr lang="en-NZ" dirty="0"/>
          </a:p>
        </p:txBody>
      </p:sp>
      <p:pic>
        <p:nvPicPr>
          <p:cNvPr id="2" name="Picture 1">
            <a:extLst>
              <a:ext uri="{FF2B5EF4-FFF2-40B4-BE49-F238E27FC236}">
                <a16:creationId xmlns:a16="http://schemas.microsoft.com/office/drawing/2014/main" id="{DF805C2D-D752-7FD7-462A-7EBBE007BE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4978" y="6260741"/>
            <a:ext cx="1478273" cy="484784"/>
          </a:xfrm>
          <a:prstGeom prst="rect">
            <a:avLst/>
          </a:prstGeom>
        </p:spPr>
      </p:pic>
      <p:sp>
        <p:nvSpPr>
          <p:cNvPr id="7" name="Text Placeholder 9">
            <a:extLst>
              <a:ext uri="{FF2B5EF4-FFF2-40B4-BE49-F238E27FC236}">
                <a16:creationId xmlns:a16="http://schemas.microsoft.com/office/drawing/2014/main" id="{D6636FB3-7ACA-B964-1494-8C75918C1FE7}"/>
              </a:ext>
            </a:extLst>
          </p:cNvPr>
          <p:cNvSpPr txBox="1">
            <a:spLocks/>
          </p:cNvSpPr>
          <p:nvPr userDrawn="1"/>
        </p:nvSpPr>
        <p:spPr>
          <a:xfrm>
            <a:off x="4658505"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t>earthsciences.nz</a:t>
            </a:r>
            <a:endParaRPr lang="en-US" dirty="0"/>
          </a:p>
        </p:txBody>
      </p:sp>
    </p:spTree>
    <p:extLst>
      <p:ext uri="{BB962C8B-B14F-4D97-AF65-F5344CB8AC3E}">
        <p14:creationId xmlns:p14="http://schemas.microsoft.com/office/powerpoint/2010/main" val="3645341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title slide_blac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E89047-0AE3-4659-DB01-5DA95C3AE403}"/>
              </a:ext>
            </a:extLst>
          </p:cNvPr>
          <p:cNvPicPr>
            <a:picLocks noChangeAspect="1"/>
          </p:cNvPicPr>
          <p:nvPr userDrawn="1"/>
        </p:nvPicPr>
        <p:blipFill>
          <a:blip r:embed="rId2">
            <a:alphaModFix amt="45000"/>
            <a:extLst>
              <a:ext uri="{28A0092B-C50C-407E-A947-70E740481C1C}">
                <a14:useLocalDpi xmlns:a14="http://schemas.microsoft.com/office/drawing/2010/main" val="0"/>
              </a:ext>
            </a:extLst>
          </a:blip>
          <a:srcRect/>
          <a:stretch/>
        </p:blipFill>
        <p:spPr>
          <a:xfrm>
            <a:off x="15629" y="0"/>
            <a:ext cx="12192000" cy="6858000"/>
          </a:xfrm>
          <a:prstGeom prst="rect">
            <a:avLst/>
          </a:prstGeom>
          <a:solidFill>
            <a:schemeClr val="tx1"/>
          </a:solidFill>
        </p:spPr>
      </p:pic>
      <p:sp>
        <p:nvSpPr>
          <p:cNvPr id="5" name="Text Placeholder 4">
            <a:extLst>
              <a:ext uri="{FF2B5EF4-FFF2-40B4-BE49-F238E27FC236}">
                <a16:creationId xmlns:a16="http://schemas.microsoft.com/office/drawing/2014/main" id="{E441DCDD-FD60-7C24-E79D-8CE79FACE47F}"/>
              </a:ext>
            </a:extLst>
          </p:cNvPr>
          <p:cNvSpPr>
            <a:spLocks noGrp="1"/>
          </p:cNvSpPr>
          <p:nvPr>
            <p:ph type="body" sz="quarter" idx="11" hasCustomPrompt="1"/>
          </p:nvPr>
        </p:nvSpPr>
        <p:spPr>
          <a:xfrm>
            <a:off x="330976" y="2251619"/>
            <a:ext cx="6806251" cy="1891444"/>
          </a:xfrm>
          <a:prstGeom prst="rect">
            <a:avLst/>
          </a:prstGeom>
        </p:spPr>
        <p:txBody>
          <a:bodyPr>
            <a:normAutofit/>
          </a:bodyPr>
          <a:lstStyle>
            <a:lvl1pPr marL="0" indent="0">
              <a:buFontTx/>
              <a:buNone/>
              <a:defRPr sz="6600" spc="-150">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Presentation title goes here</a:t>
            </a:r>
          </a:p>
        </p:txBody>
      </p:sp>
      <p:sp>
        <p:nvSpPr>
          <p:cNvPr id="10" name="Text Placeholder 9">
            <a:extLst>
              <a:ext uri="{FF2B5EF4-FFF2-40B4-BE49-F238E27FC236}">
                <a16:creationId xmlns:a16="http://schemas.microsoft.com/office/drawing/2014/main" id="{75BA8246-C163-8CF8-D775-0C1E7BC5B374}"/>
              </a:ext>
            </a:extLst>
          </p:cNvPr>
          <p:cNvSpPr>
            <a:spLocks noGrp="1"/>
          </p:cNvSpPr>
          <p:nvPr>
            <p:ph type="body" sz="quarter" idx="12" hasCustomPrompt="1"/>
          </p:nvPr>
        </p:nvSpPr>
        <p:spPr>
          <a:xfrm>
            <a:off x="387351" y="5188574"/>
            <a:ext cx="2233112" cy="251145"/>
          </a:xfrm>
          <a:prstGeom prst="rect">
            <a:avLst/>
          </a:prstGeom>
        </p:spPr>
        <p:txBody>
          <a:bodyPr>
            <a:normAutofit/>
          </a:bodyPr>
          <a:lstStyle>
            <a:lvl1pPr marL="0" indent="0">
              <a:buFontTx/>
              <a:buNone/>
              <a:defRPr>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sz="1100">
                <a:solidFill>
                  <a:schemeClr val="bg1"/>
                </a:solidFill>
              </a:defRPr>
            </a:lvl5pPr>
          </a:lstStyle>
          <a:p>
            <a:pPr lvl="4"/>
            <a:r>
              <a:rPr lang="en-US" dirty="0"/>
              <a:t>Presented by</a:t>
            </a:r>
          </a:p>
        </p:txBody>
      </p:sp>
      <p:sp>
        <p:nvSpPr>
          <p:cNvPr id="13" name="Text Placeholder 12">
            <a:extLst>
              <a:ext uri="{FF2B5EF4-FFF2-40B4-BE49-F238E27FC236}">
                <a16:creationId xmlns:a16="http://schemas.microsoft.com/office/drawing/2014/main" id="{F8AD3412-B86F-5E4C-C091-237DF6666C00}"/>
              </a:ext>
            </a:extLst>
          </p:cNvPr>
          <p:cNvSpPr>
            <a:spLocks noGrp="1"/>
          </p:cNvSpPr>
          <p:nvPr>
            <p:ph type="body" sz="quarter" idx="13" hasCustomPrompt="1"/>
          </p:nvPr>
        </p:nvSpPr>
        <p:spPr>
          <a:xfrm>
            <a:off x="387351" y="5498352"/>
            <a:ext cx="2233112" cy="251145"/>
          </a:xfrm>
          <a:prstGeom prst="rect">
            <a:avLst/>
          </a:prstGeom>
        </p:spPr>
        <p:txBody>
          <a:bodyPr>
            <a:normAutofit/>
          </a:bodyPr>
          <a:lstStyle>
            <a:lvl1pPr marL="0" indent="0">
              <a:buFontTx/>
              <a:buNone/>
              <a:defRPr sz="1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John Doe</a:t>
            </a:r>
            <a:endParaRPr lang="en-NZ" dirty="0"/>
          </a:p>
        </p:txBody>
      </p:sp>
      <p:sp>
        <p:nvSpPr>
          <p:cNvPr id="15" name="Text Placeholder 14">
            <a:extLst>
              <a:ext uri="{FF2B5EF4-FFF2-40B4-BE49-F238E27FC236}">
                <a16:creationId xmlns:a16="http://schemas.microsoft.com/office/drawing/2014/main" id="{D004A8C2-12E3-34C6-49B7-87C476EE4395}"/>
              </a:ext>
            </a:extLst>
          </p:cNvPr>
          <p:cNvSpPr>
            <a:spLocks noGrp="1"/>
          </p:cNvSpPr>
          <p:nvPr>
            <p:ph type="body" sz="quarter" idx="14" hasCustomPrompt="1"/>
          </p:nvPr>
        </p:nvSpPr>
        <p:spPr>
          <a:xfrm>
            <a:off x="387350" y="5740419"/>
            <a:ext cx="2233613" cy="269854"/>
          </a:xfrm>
          <a:prstGeom prst="rect">
            <a:avLst/>
          </a:prstGeom>
        </p:spPr>
        <p:txBody>
          <a:bodyPr>
            <a:normAutofit/>
          </a:bodyPr>
          <a:lstStyle>
            <a:lvl1pPr marL="0" indent="0">
              <a:buFontTx/>
              <a:buNone/>
              <a:defRPr sz="1100">
                <a:solidFill>
                  <a:schemeClr val="bg1"/>
                </a:solidFill>
                <a:latin typeface="Aptos" panose="020B0004020202020204" pitchFamily="34" charset="0"/>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Job title, </a:t>
            </a:r>
            <a:r>
              <a:rPr lang="en-US" dirty="0" err="1"/>
              <a:t>Organisation</a:t>
            </a:r>
            <a:endParaRPr lang="en-NZ" dirty="0"/>
          </a:p>
        </p:txBody>
      </p:sp>
      <p:sp>
        <p:nvSpPr>
          <p:cNvPr id="16" name="Text Placeholder 9">
            <a:extLst>
              <a:ext uri="{FF2B5EF4-FFF2-40B4-BE49-F238E27FC236}">
                <a16:creationId xmlns:a16="http://schemas.microsoft.com/office/drawing/2014/main" id="{918061D1-10A9-CEEC-C259-4D26FDE30BA2}"/>
              </a:ext>
            </a:extLst>
          </p:cNvPr>
          <p:cNvSpPr>
            <a:spLocks noGrp="1"/>
          </p:cNvSpPr>
          <p:nvPr>
            <p:ph type="body" sz="quarter" idx="15" hasCustomPrompt="1"/>
          </p:nvPr>
        </p:nvSpPr>
        <p:spPr>
          <a:xfrm>
            <a:off x="2656978" y="5193686"/>
            <a:ext cx="2233112" cy="251145"/>
          </a:xfrm>
          <a:prstGeom prst="rect">
            <a:avLst/>
          </a:prstGeom>
        </p:spPr>
        <p:txBody>
          <a:bodyPr>
            <a:normAutofit/>
          </a:bodyPr>
          <a:lstStyle>
            <a:lvl1pPr marL="0" indent="0">
              <a:buFontTx/>
              <a:buNone/>
              <a:defRPr>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sz="1100">
                <a:solidFill>
                  <a:schemeClr val="bg1"/>
                </a:solidFill>
              </a:defRPr>
            </a:lvl5pPr>
          </a:lstStyle>
          <a:p>
            <a:pPr lvl="4"/>
            <a:r>
              <a:rPr lang="en-US" dirty="0"/>
              <a:t>Presented by</a:t>
            </a:r>
          </a:p>
        </p:txBody>
      </p:sp>
      <p:sp>
        <p:nvSpPr>
          <p:cNvPr id="17" name="Text Placeholder 12">
            <a:extLst>
              <a:ext uri="{FF2B5EF4-FFF2-40B4-BE49-F238E27FC236}">
                <a16:creationId xmlns:a16="http://schemas.microsoft.com/office/drawing/2014/main" id="{EE17E6FB-77F4-DF03-7AF2-A080B6D43440}"/>
              </a:ext>
            </a:extLst>
          </p:cNvPr>
          <p:cNvSpPr>
            <a:spLocks noGrp="1"/>
          </p:cNvSpPr>
          <p:nvPr>
            <p:ph type="body" sz="quarter" idx="16" hasCustomPrompt="1"/>
          </p:nvPr>
        </p:nvSpPr>
        <p:spPr>
          <a:xfrm>
            <a:off x="2656978" y="5498574"/>
            <a:ext cx="2233112" cy="251145"/>
          </a:xfrm>
          <a:prstGeom prst="rect">
            <a:avLst/>
          </a:prstGeom>
        </p:spPr>
        <p:txBody>
          <a:bodyPr>
            <a:normAutofit/>
          </a:bodyPr>
          <a:lstStyle>
            <a:lvl1pPr marL="0" indent="0">
              <a:buFontTx/>
              <a:buNone/>
              <a:defRPr sz="14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Jane Smith</a:t>
            </a:r>
            <a:endParaRPr lang="en-NZ" dirty="0"/>
          </a:p>
        </p:txBody>
      </p:sp>
      <p:sp>
        <p:nvSpPr>
          <p:cNvPr id="18" name="Text Placeholder 14">
            <a:extLst>
              <a:ext uri="{FF2B5EF4-FFF2-40B4-BE49-F238E27FC236}">
                <a16:creationId xmlns:a16="http://schemas.microsoft.com/office/drawing/2014/main" id="{BD6ED7AB-98E6-1938-CD5B-0CB043A6CE15}"/>
              </a:ext>
            </a:extLst>
          </p:cNvPr>
          <p:cNvSpPr>
            <a:spLocks noGrp="1"/>
          </p:cNvSpPr>
          <p:nvPr>
            <p:ph type="body" sz="quarter" idx="17" hasCustomPrompt="1"/>
          </p:nvPr>
        </p:nvSpPr>
        <p:spPr>
          <a:xfrm>
            <a:off x="2656977" y="5739394"/>
            <a:ext cx="2233613" cy="269854"/>
          </a:xfrm>
          <a:prstGeom prst="rect">
            <a:avLst/>
          </a:prstGeom>
        </p:spPr>
        <p:txBody>
          <a:bodyPr>
            <a:normAutofit/>
          </a:bodyPr>
          <a:lstStyle>
            <a:lvl1pPr marL="0" indent="0">
              <a:buFontTx/>
              <a:buNone/>
              <a:defRPr sz="1100">
                <a:solidFill>
                  <a:schemeClr val="bg1"/>
                </a:solidFill>
                <a:latin typeface="Aptos" panose="020B0004020202020204" pitchFamily="34" charset="0"/>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Job title, </a:t>
            </a:r>
            <a:r>
              <a:rPr lang="en-US" dirty="0" err="1"/>
              <a:t>Organisation</a:t>
            </a:r>
            <a:endParaRPr lang="en-NZ" dirty="0"/>
          </a:p>
        </p:txBody>
      </p:sp>
      <p:sp>
        <p:nvSpPr>
          <p:cNvPr id="7" name="Footer Placeholder 1">
            <a:extLst>
              <a:ext uri="{FF2B5EF4-FFF2-40B4-BE49-F238E27FC236}">
                <a16:creationId xmlns:a16="http://schemas.microsoft.com/office/drawing/2014/main" id="{C6218210-6927-49D4-E963-EAF845A6D9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bg1"/>
                </a:solidFill>
              </a:defRPr>
            </a:lvl1pPr>
          </a:lstStyle>
          <a:p>
            <a:r>
              <a:rPr lang="en-US" dirty="0"/>
              <a:t>Page </a:t>
            </a:r>
            <a:fld id="{ABE72355-ADDA-234A-8689-88B5AE54F93A}" type="slidenum">
              <a:rPr lang="en-US" smtClean="0"/>
              <a:pPr/>
              <a:t>‹#›</a:t>
            </a:fld>
            <a:endParaRPr lang="en-US" dirty="0"/>
          </a:p>
        </p:txBody>
      </p:sp>
      <p:cxnSp>
        <p:nvCxnSpPr>
          <p:cNvPr id="11" name="Straight Connector 10">
            <a:extLst>
              <a:ext uri="{FF2B5EF4-FFF2-40B4-BE49-F238E27FC236}">
                <a16:creationId xmlns:a16="http://schemas.microsoft.com/office/drawing/2014/main" id="{01E5944F-B0FB-F315-2AD7-0485D62BE2C0}"/>
              </a:ext>
            </a:extLst>
          </p:cNvPr>
          <p:cNvCxnSpPr>
            <a:cxnSpLocks/>
          </p:cNvCxnSpPr>
          <p:nvPr userDrawn="1"/>
        </p:nvCxnSpPr>
        <p:spPr>
          <a:xfrm>
            <a:off x="389238" y="6257743"/>
            <a:ext cx="11326112" cy="0"/>
          </a:xfrm>
          <a:prstGeom prst="line">
            <a:avLst/>
          </a:prstGeom>
          <a:ln>
            <a:solidFill>
              <a:schemeClr val="bg1"/>
            </a:solidFill>
          </a:ln>
        </p:spPr>
        <p:style>
          <a:lnRef idx="1">
            <a:schemeClr val="accent4"/>
          </a:lnRef>
          <a:fillRef idx="0">
            <a:schemeClr val="accent4"/>
          </a:fillRef>
          <a:effectRef idx="0">
            <a:schemeClr val="accent4"/>
          </a:effectRef>
          <a:fontRef idx="minor">
            <a:schemeClr val="tx1"/>
          </a:fontRef>
        </p:style>
      </p:cxnSp>
      <p:pic>
        <p:nvPicPr>
          <p:cNvPr id="12" name="Picture 11">
            <a:extLst>
              <a:ext uri="{FF2B5EF4-FFF2-40B4-BE49-F238E27FC236}">
                <a16:creationId xmlns:a16="http://schemas.microsoft.com/office/drawing/2014/main" id="{98F24B2A-4670-1301-660C-D2D1E593FC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85450" y="6259241"/>
            <a:ext cx="1478273" cy="484784"/>
          </a:xfrm>
          <a:prstGeom prst="rect">
            <a:avLst/>
          </a:prstGeom>
        </p:spPr>
      </p:pic>
      <p:pic>
        <p:nvPicPr>
          <p:cNvPr id="14" name="Picture 13">
            <a:extLst>
              <a:ext uri="{FF2B5EF4-FFF2-40B4-BE49-F238E27FC236}">
                <a16:creationId xmlns:a16="http://schemas.microsoft.com/office/drawing/2014/main" id="{017B5DE2-47AF-ECEA-D2FC-62613B2E9AE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50614" y="231460"/>
            <a:ext cx="2673730" cy="876821"/>
          </a:xfrm>
          <a:prstGeom prst="rect">
            <a:avLst/>
          </a:prstGeom>
        </p:spPr>
      </p:pic>
      <p:sp>
        <p:nvSpPr>
          <p:cNvPr id="2" name="Text Placeholder 9">
            <a:extLst>
              <a:ext uri="{FF2B5EF4-FFF2-40B4-BE49-F238E27FC236}">
                <a16:creationId xmlns:a16="http://schemas.microsoft.com/office/drawing/2014/main" id="{46C09145-71F9-B498-E94B-63A07976E412}"/>
              </a:ext>
            </a:extLst>
          </p:cNvPr>
          <p:cNvSpPr txBox="1">
            <a:spLocks/>
          </p:cNvSpPr>
          <p:nvPr userDrawn="1"/>
        </p:nvSpPr>
        <p:spPr>
          <a:xfrm>
            <a:off x="10595136"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solidFill>
                  <a:schemeClr val="bg1"/>
                </a:solidFill>
              </a:rPr>
              <a:t>earthsciences.nz</a:t>
            </a:r>
            <a:endParaRPr lang="en-US" dirty="0">
              <a:solidFill>
                <a:schemeClr val="bg1"/>
              </a:solidFill>
            </a:endParaRPr>
          </a:p>
        </p:txBody>
      </p:sp>
    </p:spTree>
    <p:extLst>
      <p:ext uri="{BB962C8B-B14F-4D97-AF65-F5344CB8AC3E}">
        <p14:creationId xmlns:p14="http://schemas.microsoft.com/office/powerpoint/2010/main" val="3896351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8FF7AC0-D355-2272-C246-23956F1B7338}"/>
              </a:ext>
            </a:extLst>
          </p:cNvPr>
          <p:cNvSpPr/>
          <p:nvPr userDrawn="1"/>
        </p:nvSpPr>
        <p:spPr>
          <a:xfrm>
            <a:off x="-9379" y="-25787"/>
            <a:ext cx="6096000" cy="6883787"/>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661DD19-4C25-91EF-9DEB-72CE91C6318B}"/>
              </a:ext>
            </a:extLst>
          </p:cNvPr>
          <p:cNvSpPr/>
          <p:nvPr userDrawn="1"/>
        </p:nvSpPr>
        <p:spPr>
          <a:xfrm>
            <a:off x="6086620" y="-25788"/>
            <a:ext cx="6105379" cy="68837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3C648B6A-758A-9A9D-FCBA-FB76B1659604}"/>
              </a:ext>
            </a:extLst>
          </p:cNvPr>
          <p:cNvCxnSpPr>
            <a:cxnSpLocks/>
          </p:cNvCxnSpPr>
          <p:nvPr userDrawn="1"/>
        </p:nvCxnSpPr>
        <p:spPr>
          <a:xfrm>
            <a:off x="389238" y="6261325"/>
            <a:ext cx="5386094" cy="0"/>
          </a:xfrm>
          <a:prstGeom prst="line">
            <a:avLst/>
          </a:prstGeom>
          <a:ln>
            <a:solidFill>
              <a:schemeClr val="tx2">
                <a:lumMod val="75000"/>
                <a:lumOff val="25000"/>
              </a:schemeClr>
            </a:solidFill>
          </a:ln>
        </p:spPr>
        <p:style>
          <a:lnRef idx="1">
            <a:schemeClr val="accent4"/>
          </a:lnRef>
          <a:fillRef idx="0">
            <a:schemeClr val="accent4"/>
          </a:fillRef>
          <a:effectRef idx="0">
            <a:schemeClr val="accent4"/>
          </a:effectRef>
          <a:fontRef idx="minor">
            <a:schemeClr val="tx1"/>
          </a:fontRef>
        </p:style>
      </p:cxnSp>
      <p:sp>
        <p:nvSpPr>
          <p:cNvPr id="4" name="Text Placeholder 4">
            <a:extLst>
              <a:ext uri="{FF2B5EF4-FFF2-40B4-BE49-F238E27FC236}">
                <a16:creationId xmlns:a16="http://schemas.microsoft.com/office/drawing/2014/main" id="{3429FC13-5A6D-551E-9B62-F33E4F89FF3B}"/>
              </a:ext>
            </a:extLst>
          </p:cNvPr>
          <p:cNvSpPr>
            <a:spLocks noGrp="1"/>
          </p:cNvSpPr>
          <p:nvPr>
            <p:ph type="body" sz="quarter" idx="11" hasCustomPrompt="1"/>
          </p:nvPr>
        </p:nvSpPr>
        <p:spPr>
          <a:xfrm>
            <a:off x="330976" y="999948"/>
            <a:ext cx="5474543" cy="3808503"/>
          </a:xfrm>
          <a:prstGeom prst="rect">
            <a:avLst/>
          </a:prstGeom>
        </p:spPr>
        <p:txBody>
          <a:bodyPr>
            <a:normAutofit/>
          </a:bodyPr>
          <a:lstStyle>
            <a:lvl1pPr marL="0" indent="0">
              <a:buFontTx/>
              <a:buNone/>
              <a:defRPr sz="5400" spc="-150">
                <a:solidFill>
                  <a:srgbClr val="141CCC"/>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Highlight a quote or use the space for a brief introduction</a:t>
            </a:r>
          </a:p>
        </p:txBody>
      </p:sp>
      <p:sp>
        <p:nvSpPr>
          <p:cNvPr id="11" name="Chart Placeholder 4">
            <a:extLst>
              <a:ext uri="{FF2B5EF4-FFF2-40B4-BE49-F238E27FC236}">
                <a16:creationId xmlns:a16="http://schemas.microsoft.com/office/drawing/2014/main" id="{5F92C7B9-EE6A-B44E-610B-6B15398C93B3}"/>
              </a:ext>
            </a:extLst>
          </p:cNvPr>
          <p:cNvSpPr>
            <a:spLocks noGrp="1"/>
          </p:cNvSpPr>
          <p:nvPr>
            <p:ph type="chart" sz="quarter" idx="12"/>
          </p:nvPr>
        </p:nvSpPr>
        <p:spPr>
          <a:xfrm>
            <a:off x="6426976" y="290595"/>
            <a:ext cx="5400675" cy="5979868"/>
          </a:xfrm>
          <a:prstGeom prst="rect">
            <a:avLst/>
          </a:prstGeom>
        </p:spPr>
        <p:txBody>
          <a:bodyPr/>
          <a:lstStyle/>
          <a:p>
            <a:r>
              <a:rPr lang="en-GB"/>
              <a:t>Click icon to add chart</a:t>
            </a:r>
            <a:endParaRPr lang="en-NZ" dirty="0"/>
          </a:p>
        </p:txBody>
      </p:sp>
      <p:pic>
        <p:nvPicPr>
          <p:cNvPr id="5" name="Picture 4">
            <a:extLst>
              <a:ext uri="{FF2B5EF4-FFF2-40B4-BE49-F238E27FC236}">
                <a16:creationId xmlns:a16="http://schemas.microsoft.com/office/drawing/2014/main" id="{5F21B6F5-D9F5-7D02-C748-EA448BC5CC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4978" y="6260741"/>
            <a:ext cx="1478273" cy="484784"/>
          </a:xfrm>
          <a:prstGeom prst="rect">
            <a:avLst/>
          </a:prstGeom>
        </p:spPr>
      </p:pic>
      <p:sp>
        <p:nvSpPr>
          <p:cNvPr id="7" name="Text Placeholder 9">
            <a:extLst>
              <a:ext uri="{FF2B5EF4-FFF2-40B4-BE49-F238E27FC236}">
                <a16:creationId xmlns:a16="http://schemas.microsoft.com/office/drawing/2014/main" id="{37A66201-11B8-8B43-0F21-3A23D20FDFFA}"/>
              </a:ext>
            </a:extLst>
          </p:cNvPr>
          <p:cNvSpPr txBox="1">
            <a:spLocks/>
          </p:cNvSpPr>
          <p:nvPr userDrawn="1"/>
        </p:nvSpPr>
        <p:spPr>
          <a:xfrm>
            <a:off x="4658505"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t>earthsciences.nz</a:t>
            </a:r>
            <a:endParaRPr lang="en-US" dirty="0"/>
          </a:p>
        </p:txBody>
      </p:sp>
    </p:spTree>
    <p:extLst>
      <p:ext uri="{BB962C8B-B14F-4D97-AF65-F5344CB8AC3E}">
        <p14:creationId xmlns:p14="http://schemas.microsoft.com/office/powerpoint/2010/main" val="1808979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704A3D-E57B-B114-D1BC-27691656C2F2}"/>
              </a:ext>
            </a:extLst>
          </p:cNvPr>
          <p:cNvPicPr>
            <a:picLocks noChangeAspect="1"/>
          </p:cNvPicPr>
          <p:nvPr userDrawn="1"/>
        </p:nvPicPr>
        <p:blipFill rotWithShape="1">
          <a:blip r:embed="rId2"/>
          <a:srcRect t="34781" b="11181"/>
          <a:stretch/>
        </p:blipFill>
        <p:spPr>
          <a:xfrm>
            <a:off x="0" y="816715"/>
            <a:ext cx="12198566" cy="5224569"/>
          </a:xfrm>
          <a:prstGeom prst="rect">
            <a:avLst/>
          </a:prstGeom>
        </p:spPr>
      </p:pic>
      <p:grpSp>
        <p:nvGrpSpPr>
          <p:cNvPr id="6" name="Group 10">
            <a:extLst>
              <a:ext uri="{FF2B5EF4-FFF2-40B4-BE49-F238E27FC236}">
                <a16:creationId xmlns:a16="http://schemas.microsoft.com/office/drawing/2014/main" id="{16DD7983-71D3-4EF2-BCD1-33BB8E7DA020}"/>
              </a:ext>
            </a:extLst>
          </p:cNvPr>
          <p:cNvGrpSpPr>
            <a:grpSpLocks/>
          </p:cNvGrpSpPr>
          <p:nvPr userDrawn="1"/>
        </p:nvGrpSpPr>
        <p:grpSpPr bwMode="auto">
          <a:xfrm>
            <a:off x="0" y="0"/>
            <a:ext cx="12192000" cy="6858000"/>
            <a:chOff x="0" y="0"/>
            <a:chExt cx="5760" cy="4320"/>
          </a:xfrm>
        </p:grpSpPr>
        <p:sp>
          <p:nvSpPr>
            <p:cNvPr id="8" name="Rectangle 11">
              <a:extLst>
                <a:ext uri="{FF2B5EF4-FFF2-40B4-BE49-F238E27FC236}">
                  <a16:creationId xmlns:a16="http://schemas.microsoft.com/office/drawing/2014/main" id="{8811C3C4-3DAD-4185-A1B3-76EDB717B679}"/>
                </a:ext>
              </a:extLst>
            </p:cNvPr>
            <p:cNvSpPr>
              <a:spLocks noChangeArrowheads="1"/>
            </p:cNvSpPr>
            <p:nvPr/>
          </p:nvSpPr>
          <p:spPr bwMode="auto">
            <a:xfrm>
              <a:off x="0" y="0"/>
              <a:ext cx="5760" cy="10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1800" dirty="0">
                <a:solidFill>
                  <a:srgbClr val="4B4B4B"/>
                </a:solidFill>
              </a:endParaRPr>
            </a:p>
          </p:txBody>
        </p:sp>
        <p:sp>
          <p:nvSpPr>
            <p:cNvPr id="9" name="Rectangle 12">
              <a:extLst>
                <a:ext uri="{FF2B5EF4-FFF2-40B4-BE49-F238E27FC236}">
                  <a16:creationId xmlns:a16="http://schemas.microsoft.com/office/drawing/2014/main" id="{DA16B58E-FE86-451C-AFC4-7473EA4E1998}"/>
                </a:ext>
              </a:extLst>
            </p:cNvPr>
            <p:cNvSpPr>
              <a:spLocks noChangeArrowheads="1"/>
            </p:cNvSpPr>
            <p:nvPr userDrawn="1"/>
          </p:nvSpPr>
          <p:spPr bwMode="auto">
            <a:xfrm>
              <a:off x="0" y="3116"/>
              <a:ext cx="5760" cy="120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1800" dirty="0">
                <a:solidFill>
                  <a:srgbClr val="4B4B4B"/>
                </a:solidFill>
              </a:endParaRPr>
            </a:p>
          </p:txBody>
        </p:sp>
      </p:grpSp>
      <p:sp>
        <p:nvSpPr>
          <p:cNvPr id="5123" name="Rectangle 3"/>
          <p:cNvSpPr>
            <a:spLocks noGrp="1" noChangeArrowheads="1"/>
          </p:cNvSpPr>
          <p:nvPr>
            <p:ph type="ctrTitle"/>
          </p:nvPr>
        </p:nvSpPr>
        <p:spPr>
          <a:xfrm>
            <a:off x="336551" y="1166814"/>
            <a:ext cx="10363200" cy="1470025"/>
          </a:xfrm>
        </p:spPr>
        <p:txBody>
          <a:bodyPr anchor="b"/>
          <a:lstStyle>
            <a:lvl1pPr>
              <a:defRPr lang="en-NZ" sz="2800" b="1" noProof="0" dirty="0" smtClean="0">
                <a:ln>
                  <a:noFill/>
                </a:ln>
                <a:solidFill>
                  <a:srgbClr val="000000"/>
                </a:solidFill>
                <a:effectLst/>
                <a:latin typeface="+mj-lt"/>
                <a:ea typeface="+mj-ea"/>
                <a:cs typeface="+mj-cs"/>
              </a:defRPr>
            </a:lvl1pPr>
          </a:lstStyle>
          <a:p>
            <a:pPr lvl="0"/>
            <a:r>
              <a:rPr lang="en-US" noProof="0"/>
              <a:t>Click to edit Master title style</a:t>
            </a:r>
            <a:endParaRPr lang="en-NZ" noProof="0" dirty="0"/>
          </a:p>
        </p:txBody>
      </p:sp>
      <p:sp>
        <p:nvSpPr>
          <p:cNvPr id="5124" name="Rectangle 4"/>
          <p:cNvSpPr>
            <a:spLocks noGrp="1" noChangeArrowheads="1"/>
          </p:cNvSpPr>
          <p:nvPr>
            <p:ph type="subTitle" idx="1"/>
          </p:nvPr>
        </p:nvSpPr>
        <p:spPr>
          <a:xfrm>
            <a:off x="334434" y="5157788"/>
            <a:ext cx="9450917" cy="1295400"/>
          </a:xfrm>
        </p:spPr>
        <p:txBody>
          <a:bodyPr/>
          <a:lstStyle>
            <a:lvl1pPr marL="0" indent="0">
              <a:buFontTx/>
              <a:buNone/>
              <a:defRPr lang="en-NZ" sz="1700" b="1" noProof="0" dirty="0" smtClean="0">
                <a:solidFill>
                  <a:srgbClr val="4B4B4B"/>
                </a:solidFill>
                <a:effectLst/>
                <a:latin typeface="+mn-lt"/>
                <a:ea typeface="+mn-ea"/>
                <a:cs typeface="+mn-cs"/>
              </a:defRPr>
            </a:lvl1pPr>
          </a:lstStyle>
          <a:p>
            <a:pPr lvl="0"/>
            <a:r>
              <a:rPr lang="en-US" noProof="0"/>
              <a:t>Click to edit Master subtitle style</a:t>
            </a:r>
            <a:endParaRPr lang="en-NZ" noProof="0" dirty="0"/>
          </a:p>
        </p:txBody>
      </p:sp>
      <p:sp>
        <p:nvSpPr>
          <p:cNvPr id="10" name="Rectangle 5">
            <a:extLst>
              <a:ext uri="{FF2B5EF4-FFF2-40B4-BE49-F238E27FC236}">
                <a16:creationId xmlns:a16="http://schemas.microsoft.com/office/drawing/2014/main" id="{33B1A713-B367-4189-95D7-99EE2D87B109}"/>
              </a:ext>
            </a:extLst>
          </p:cNvPr>
          <p:cNvSpPr>
            <a:spLocks noGrp="1" noChangeArrowheads="1"/>
          </p:cNvSpPr>
          <p:nvPr>
            <p:ph type="dt" sz="half" idx="10"/>
          </p:nvPr>
        </p:nvSpPr>
        <p:spPr>
          <a:xfrm>
            <a:off x="334434" y="6138864"/>
            <a:ext cx="5761567" cy="287337"/>
          </a:xfrm>
        </p:spPr>
        <p:txBody>
          <a:bodyPr/>
          <a:lstStyle>
            <a:lvl1pPr>
              <a:defRPr>
                <a:solidFill>
                  <a:srgbClr val="4B4B4B"/>
                </a:solidFill>
              </a:defRPr>
            </a:lvl1pPr>
          </a:lstStyle>
          <a:p>
            <a:pPr>
              <a:defRPr/>
            </a:pPr>
            <a:fld id="{C0FD8907-DD3B-415D-8C39-11F5159C3496}" type="datetimeFigureOut">
              <a:rPr lang="en-NZ"/>
              <a:pPr>
                <a:defRPr/>
              </a:pPr>
              <a:t>21/07/2026</a:t>
            </a:fld>
            <a:endParaRPr lang="en-NZ" dirty="0"/>
          </a:p>
        </p:txBody>
      </p:sp>
      <p:sp>
        <p:nvSpPr>
          <p:cNvPr id="11" name="Rectangle 6">
            <a:extLst>
              <a:ext uri="{FF2B5EF4-FFF2-40B4-BE49-F238E27FC236}">
                <a16:creationId xmlns:a16="http://schemas.microsoft.com/office/drawing/2014/main" id="{77EAEDEC-4F93-422E-846E-E3A9A594F5F1}"/>
              </a:ext>
            </a:extLst>
          </p:cNvPr>
          <p:cNvSpPr>
            <a:spLocks noGrp="1" noChangeArrowheads="1"/>
          </p:cNvSpPr>
          <p:nvPr>
            <p:ph type="ftr" sz="quarter" idx="11"/>
          </p:nvPr>
        </p:nvSpPr>
        <p:spPr>
          <a:xfrm>
            <a:off x="334434" y="6453189"/>
            <a:ext cx="7691967" cy="268287"/>
          </a:xfrm>
        </p:spPr>
        <p:txBody>
          <a:bodyPr/>
          <a:lstStyle>
            <a:lvl1pPr algn="l">
              <a:defRPr/>
            </a:lvl1pPr>
          </a:lstStyle>
          <a:p>
            <a:pPr>
              <a:defRPr/>
            </a:pPr>
            <a:endParaRPr lang="en-NZ"/>
          </a:p>
        </p:txBody>
      </p:sp>
      <p:sp>
        <p:nvSpPr>
          <p:cNvPr id="12" name="Rectangle 7">
            <a:extLst>
              <a:ext uri="{FF2B5EF4-FFF2-40B4-BE49-F238E27FC236}">
                <a16:creationId xmlns:a16="http://schemas.microsoft.com/office/drawing/2014/main" id="{8D875130-EA9C-4EB3-BFD9-81E66EF07AE1}"/>
              </a:ext>
            </a:extLst>
          </p:cNvPr>
          <p:cNvSpPr>
            <a:spLocks noGrp="1" noChangeArrowheads="1"/>
          </p:cNvSpPr>
          <p:nvPr>
            <p:ph type="sldNum" sz="quarter" idx="12"/>
          </p:nvPr>
        </p:nvSpPr>
        <p:spPr>
          <a:extLst>
            <a:ext uri="{91240B29-F687-4F45-9708-019B960494DF}">
              <a14:hiddenLine xmlns:a14="http://schemas.microsoft.com/office/drawing/2010/main" w="9525" algn="ctr">
                <a:solidFill>
                  <a:schemeClr val="tx1"/>
                </a:solidFill>
                <a:miter lim="800000"/>
                <a:headEnd/>
                <a:tailEnd/>
              </a14:hiddenLine>
            </a:ext>
          </a:extLst>
        </p:spPr>
        <p:txBody>
          <a:bodyPr/>
          <a:lstStyle>
            <a:lvl1pPr>
              <a:defRPr>
                <a:solidFill>
                  <a:srgbClr val="4B4B4B"/>
                </a:solidFill>
              </a:defRPr>
            </a:lvl1pPr>
          </a:lstStyle>
          <a:p>
            <a:fld id="{109BEE4F-5970-475E-BAC7-1FFBDBE05057}" type="slidenum">
              <a:rPr lang="en-NZ" altLang="en-US"/>
              <a:pPr/>
              <a:t>‹#›</a:t>
            </a:fld>
            <a:endParaRPr lang="en-NZ" altLang="en-US"/>
          </a:p>
        </p:txBody>
      </p:sp>
      <p:pic>
        <p:nvPicPr>
          <p:cNvPr id="2" name="Picture 1">
            <a:extLst>
              <a:ext uri="{FF2B5EF4-FFF2-40B4-BE49-F238E27FC236}">
                <a16:creationId xmlns:a16="http://schemas.microsoft.com/office/drawing/2014/main" id="{87688B08-F01B-1601-FAC1-D08F743B2FDC}"/>
              </a:ext>
            </a:extLst>
          </p:cNvPr>
          <p:cNvPicPr>
            <a:picLocks noChangeAspect="1"/>
          </p:cNvPicPr>
          <p:nvPr userDrawn="1"/>
        </p:nvPicPr>
        <p:blipFill>
          <a:blip r:embed="rId3"/>
          <a:stretch>
            <a:fillRect/>
          </a:stretch>
        </p:blipFill>
        <p:spPr>
          <a:xfrm>
            <a:off x="7135375" y="4960239"/>
            <a:ext cx="5051933" cy="1310682"/>
          </a:xfrm>
          <a:prstGeom prst="rect">
            <a:avLst/>
          </a:prstGeom>
        </p:spPr>
      </p:pic>
    </p:spTree>
    <p:extLst>
      <p:ext uri="{BB962C8B-B14F-4D97-AF65-F5344CB8AC3E}">
        <p14:creationId xmlns:p14="http://schemas.microsoft.com/office/powerpoint/2010/main" val="27643309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E7A60ED-D182-43AA-82F9-6EE81C806C38}"/>
              </a:ext>
            </a:extLst>
          </p:cNvPr>
          <p:cNvSpPr>
            <a:spLocks noGrp="1" noChangeArrowheads="1"/>
          </p:cNvSpPr>
          <p:nvPr>
            <p:ph type="dt" sz="half" idx="10"/>
          </p:nvPr>
        </p:nvSpPr>
        <p:spPr/>
        <p:txBody>
          <a:bodyPr/>
          <a:lstStyle>
            <a:lvl1pPr>
              <a:defRPr/>
            </a:lvl1pPr>
          </a:lstStyle>
          <a:p>
            <a:pPr>
              <a:defRPr/>
            </a:pPr>
            <a:fld id="{E426D34F-AB95-49D0-BAC5-434AD9EE5103}" type="datetimeFigureOut">
              <a:rPr lang="en-NZ"/>
              <a:pPr>
                <a:defRPr/>
              </a:pPr>
              <a:t>27/07/2026</a:t>
            </a:fld>
            <a:endParaRPr lang="en-NZ" dirty="0"/>
          </a:p>
        </p:txBody>
      </p:sp>
      <p:sp>
        <p:nvSpPr>
          <p:cNvPr id="3" name="Rectangle 5">
            <a:extLst>
              <a:ext uri="{FF2B5EF4-FFF2-40B4-BE49-F238E27FC236}">
                <a16:creationId xmlns:a16="http://schemas.microsoft.com/office/drawing/2014/main" id="{4C4FE54E-8FC4-470B-B251-0D02413F67E2}"/>
              </a:ext>
            </a:extLst>
          </p:cNvPr>
          <p:cNvSpPr>
            <a:spLocks noGrp="1" noChangeArrowheads="1"/>
          </p:cNvSpPr>
          <p:nvPr>
            <p:ph type="ftr" sz="quarter" idx="11"/>
          </p:nvPr>
        </p:nvSpPr>
        <p:spPr/>
        <p:txBody>
          <a:bodyPr/>
          <a:lstStyle>
            <a:lvl1pPr>
              <a:defRPr/>
            </a:lvl1pPr>
          </a:lstStyle>
          <a:p>
            <a:pPr>
              <a:defRPr/>
            </a:pPr>
            <a:endParaRPr lang="en-NZ"/>
          </a:p>
        </p:txBody>
      </p:sp>
      <p:sp>
        <p:nvSpPr>
          <p:cNvPr id="4" name="Rectangle 6">
            <a:extLst>
              <a:ext uri="{FF2B5EF4-FFF2-40B4-BE49-F238E27FC236}">
                <a16:creationId xmlns:a16="http://schemas.microsoft.com/office/drawing/2014/main" id="{FD878F69-D2D9-4ACF-A7EB-07CAD043BD0F}"/>
              </a:ext>
            </a:extLst>
          </p:cNvPr>
          <p:cNvSpPr>
            <a:spLocks noGrp="1" noChangeArrowheads="1"/>
          </p:cNvSpPr>
          <p:nvPr>
            <p:ph type="sldNum" sz="quarter" idx="12"/>
          </p:nvPr>
        </p:nvSpPr>
        <p:spPr/>
        <p:txBody>
          <a:bodyPr/>
          <a:lstStyle>
            <a:lvl1pPr>
              <a:defRPr/>
            </a:lvl1pPr>
          </a:lstStyle>
          <a:p>
            <a:fld id="{C4DBDE35-BDA8-4BCD-B5DF-A7A57A80063F}" type="slidenum">
              <a:rPr lang="en-NZ" altLang="en-US"/>
              <a:pPr/>
              <a:t>‹#›</a:t>
            </a:fld>
            <a:endParaRPr lang="en-NZ" altLang="en-US"/>
          </a:p>
        </p:txBody>
      </p:sp>
    </p:spTree>
    <p:extLst>
      <p:ext uri="{BB962C8B-B14F-4D97-AF65-F5344CB8AC3E}">
        <p14:creationId xmlns:p14="http://schemas.microsoft.com/office/powerpoint/2010/main" val="23491193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103632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914400" y="1676400"/>
            <a:ext cx="508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97600" y="1676400"/>
            <a:ext cx="5080000" cy="4800600"/>
          </a:xfrm>
        </p:spPr>
        <p:txBody>
          <a:bodyPr/>
          <a:lstStyle/>
          <a:p>
            <a:pPr lvl="0"/>
            <a:endParaRPr lang="en-GB" noProof="0"/>
          </a:p>
        </p:txBody>
      </p:sp>
    </p:spTree>
    <p:extLst>
      <p:ext uri="{BB962C8B-B14F-4D97-AF65-F5344CB8AC3E}">
        <p14:creationId xmlns:p14="http://schemas.microsoft.com/office/powerpoint/2010/main" val="361605806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ation title slide_blue">
    <p:bg>
      <p:bgRef idx="1001">
        <a:schemeClr val="bg2"/>
      </p:bgRef>
    </p:bg>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7DAAB76A-9104-FF1F-748D-FAB54ED7D9D2}"/>
              </a:ext>
            </a:extLst>
          </p:cNvPr>
          <p:cNvSpPr>
            <a:spLocks noGrp="1"/>
          </p:cNvSpPr>
          <p:nvPr>
            <p:ph type="body" sz="quarter" idx="11" hasCustomPrompt="1"/>
          </p:nvPr>
        </p:nvSpPr>
        <p:spPr>
          <a:xfrm>
            <a:off x="330976" y="2251619"/>
            <a:ext cx="6806251" cy="1891444"/>
          </a:xfrm>
          <a:prstGeom prst="rect">
            <a:avLst/>
          </a:prstGeom>
        </p:spPr>
        <p:txBody>
          <a:bodyPr>
            <a:normAutofit/>
          </a:bodyPr>
          <a:lstStyle>
            <a:lvl1pPr marL="0" indent="0">
              <a:buFontTx/>
              <a:buNone/>
              <a:defRPr sz="6600" spc="-150">
                <a:solidFill>
                  <a:sysClr val="windowText" lastClr="000000"/>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Presentation title goes here</a:t>
            </a:r>
          </a:p>
        </p:txBody>
      </p:sp>
      <p:sp>
        <p:nvSpPr>
          <p:cNvPr id="13" name="Text Placeholder 9">
            <a:extLst>
              <a:ext uri="{FF2B5EF4-FFF2-40B4-BE49-F238E27FC236}">
                <a16:creationId xmlns:a16="http://schemas.microsoft.com/office/drawing/2014/main" id="{4A687605-5E88-D71E-AA5A-B2F9E6E8A9B9}"/>
              </a:ext>
            </a:extLst>
          </p:cNvPr>
          <p:cNvSpPr>
            <a:spLocks noGrp="1"/>
          </p:cNvSpPr>
          <p:nvPr>
            <p:ph type="body" sz="quarter" idx="12" hasCustomPrompt="1"/>
          </p:nvPr>
        </p:nvSpPr>
        <p:spPr>
          <a:xfrm>
            <a:off x="387351" y="5188574"/>
            <a:ext cx="2233112" cy="251145"/>
          </a:xfrm>
          <a:prstGeom prst="rect">
            <a:avLst/>
          </a:prstGeom>
        </p:spPr>
        <p:txBody>
          <a:bodyPr>
            <a:normAutofit/>
          </a:bodyPr>
          <a:lstStyle>
            <a:lvl1pPr marL="0" indent="0">
              <a:buFontTx/>
              <a:buNone/>
              <a:defRPr>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sz="1100">
                <a:solidFill>
                  <a:sysClr val="windowText" lastClr="000000"/>
                </a:solidFill>
              </a:defRPr>
            </a:lvl5pPr>
          </a:lstStyle>
          <a:p>
            <a:pPr lvl="4"/>
            <a:r>
              <a:rPr lang="en-US" dirty="0"/>
              <a:t>Presented by</a:t>
            </a:r>
          </a:p>
        </p:txBody>
      </p:sp>
      <p:sp>
        <p:nvSpPr>
          <p:cNvPr id="14" name="Text Placeholder 12">
            <a:extLst>
              <a:ext uri="{FF2B5EF4-FFF2-40B4-BE49-F238E27FC236}">
                <a16:creationId xmlns:a16="http://schemas.microsoft.com/office/drawing/2014/main" id="{56344FEE-2B9A-0704-1D2A-5C3FF3C94301}"/>
              </a:ext>
            </a:extLst>
          </p:cNvPr>
          <p:cNvSpPr>
            <a:spLocks noGrp="1"/>
          </p:cNvSpPr>
          <p:nvPr>
            <p:ph type="body" sz="quarter" idx="13" hasCustomPrompt="1"/>
          </p:nvPr>
        </p:nvSpPr>
        <p:spPr>
          <a:xfrm>
            <a:off x="387351" y="5498352"/>
            <a:ext cx="2233112" cy="251145"/>
          </a:xfrm>
          <a:prstGeom prst="rect">
            <a:avLst/>
          </a:prstGeom>
        </p:spPr>
        <p:txBody>
          <a:bodyPr>
            <a:normAutofit/>
          </a:bodyPr>
          <a:lstStyle>
            <a:lvl1pPr marL="0" indent="0">
              <a:buFontTx/>
              <a:buNone/>
              <a:defRPr sz="1400" b="1">
                <a:solidFill>
                  <a:sysClr val="windowText" lastClr="00000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John Doe</a:t>
            </a:r>
            <a:endParaRPr lang="en-NZ" dirty="0"/>
          </a:p>
        </p:txBody>
      </p:sp>
      <p:sp>
        <p:nvSpPr>
          <p:cNvPr id="15" name="Text Placeholder 14">
            <a:extLst>
              <a:ext uri="{FF2B5EF4-FFF2-40B4-BE49-F238E27FC236}">
                <a16:creationId xmlns:a16="http://schemas.microsoft.com/office/drawing/2014/main" id="{0D8B9D81-EB28-F777-FCA3-9C61CB696DBF}"/>
              </a:ext>
            </a:extLst>
          </p:cNvPr>
          <p:cNvSpPr>
            <a:spLocks noGrp="1"/>
          </p:cNvSpPr>
          <p:nvPr>
            <p:ph type="body" sz="quarter" idx="14" hasCustomPrompt="1"/>
          </p:nvPr>
        </p:nvSpPr>
        <p:spPr>
          <a:xfrm>
            <a:off x="387350" y="5741381"/>
            <a:ext cx="2233613" cy="269854"/>
          </a:xfrm>
          <a:prstGeom prst="rect">
            <a:avLst/>
          </a:prstGeom>
        </p:spPr>
        <p:txBody>
          <a:bodyPr>
            <a:normAutofit/>
          </a:bodyPr>
          <a:lstStyle>
            <a:lvl1pPr marL="0" indent="0">
              <a:buFontTx/>
              <a:buNone/>
              <a:defRPr sz="1100">
                <a:solidFill>
                  <a:sysClr val="windowText" lastClr="000000"/>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Job title, </a:t>
            </a:r>
            <a:r>
              <a:rPr lang="en-US" dirty="0" err="1"/>
              <a:t>Organisation</a:t>
            </a:r>
            <a:endParaRPr lang="en-NZ" dirty="0"/>
          </a:p>
        </p:txBody>
      </p:sp>
      <p:sp>
        <p:nvSpPr>
          <p:cNvPr id="16" name="Text Placeholder 9">
            <a:extLst>
              <a:ext uri="{FF2B5EF4-FFF2-40B4-BE49-F238E27FC236}">
                <a16:creationId xmlns:a16="http://schemas.microsoft.com/office/drawing/2014/main" id="{AB47CBF6-C643-4DD8-C3B4-FB24E158515C}"/>
              </a:ext>
            </a:extLst>
          </p:cNvPr>
          <p:cNvSpPr>
            <a:spLocks noGrp="1"/>
          </p:cNvSpPr>
          <p:nvPr>
            <p:ph type="body" sz="quarter" idx="15" hasCustomPrompt="1"/>
          </p:nvPr>
        </p:nvSpPr>
        <p:spPr>
          <a:xfrm>
            <a:off x="2656978" y="5188574"/>
            <a:ext cx="2233112" cy="256257"/>
          </a:xfrm>
          <a:prstGeom prst="rect">
            <a:avLst/>
          </a:prstGeom>
        </p:spPr>
        <p:txBody>
          <a:bodyPr>
            <a:normAutofit/>
          </a:bodyPr>
          <a:lstStyle>
            <a:lvl1pPr marL="0" indent="0">
              <a:buFontTx/>
              <a:buNone/>
              <a:defRPr>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sz="1100">
                <a:solidFill>
                  <a:sysClr val="windowText" lastClr="000000"/>
                </a:solidFill>
              </a:defRPr>
            </a:lvl5pPr>
          </a:lstStyle>
          <a:p>
            <a:pPr lvl="4"/>
            <a:r>
              <a:rPr lang="en-US" dirty="0"/>
              <a:t>Presented by</a:t>
            </a:r>
          </a:p>
        </p:txBody>
      </p:sp>
      <p:sp>
        <p:nvSpPr>
          <p:cNvPr id="17" name="Text Placeholder 12">
            <a:extLst>
              <a:ext uri="{FF2B5EF4-FFF2-40B4-BE49-F238E27FC236}">
                <a16:creationId xmlns:a16="http://schemas.microsoft.com/office/drawing/2014/main" id="{FC08D6C4-3059-5924-7105-57F53C94104C}"/>
              </a:ext>
            </a:extLst>
          </p:cNvPr>
          <p:cNvSpPr>
            <a:spLocks noGrp="1"/>
          </p:cNvSpPr>
          <p:nvPr>
            <p:ph type="body" sz="quarter" idx="16" hasCustomPrompt="1"/>
          </p:nvPr>
        </p:nvSpPr>
        <p:spPr>
          <a:xfrm>
            <a:off x="2656978" y="5498352"/>
            <a:ext cx="2233112" cy="256257"/>
          </a:xfrm>
          <a:prstGeom prst="rect">
            <a:avLst/>
          </a:prstGeom>
        </p:spPr>
        <p:txBody>
          <a:bodyPr>
            <a:normAutofit/>
          </a:bodyPr>
          <a:lstStyle>
            <a:lvl1pPr marL="0" indent="0">
              <a:buFontTx/>
              <a:buNone/>
              <a:defRPr sz="1400" b="1">
                <a:solidFill>
                  <a:sysClr val="windowText" lastClr="000000"/>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Jane Smith</a:t>
            </a:r>
            <a:endParaRPr lang="en-NZ" dirty="0"/>
          </a:p>
        </p:txBody>
      </p:sp>
      <p:sp>
        <p:nvSpPr>
          <p:cNvPr id="18" name="Text Placeholder 14">
            <a:extLst>
              <a:ext uri="{FF2B5EF4-FFF2-40B4-BE49-F238E27FC236}">
                <a16:creationId xmlns:a16="http://schemas.microsoft.com/office/drawing/2014/main" id="{CEF22561-E925-EF6D-67E1-5426F3253045}"/>
              </a:ext>
            </a:extLst>
          </p:cNvPr>
          <p:cNvSpPr>
            <a:spLocks noGrp="1"/>
          </p:cNvSpPr>
          <p:nvPr>
            <p:ph type="body" sz="quarter" idx="17" hasCustomPrompt="1"/>
          </p:nvPr>
        </p:nvSpPr>
        <p:spPr>
          <a:xfrm>
            <a:off x="2656977" y="5741380"/>
            <a:ext cx="2233613" cy="269851"/>
          </a:xfrm>
          <a:prstGeom prst="rect">
            <a:avLst/>
          </a:prstGeom>
        </p:spPr>
        <p:txBody>
          <a:bodyPr>
            <a:normAutofit/>
          </a:bodyPr>
          <a:lstStyle>
            <a:lvl1pPr marL="0" indent="0">
              <a:buFontTx/>
              <a:buNone/>
              <a:defRPr sz="1100">
                <a:solidFill>
                  <a:sysClr val="windowText" lastClr="000000"/>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Job title, </a:t>
            </a:r>
            <a:r>
              <a:rPr lang="en-US" dirty="0" err="1"/>
              <a:t>Organisation</a:t>
            </a:r>
            <a:endParaRPr lang="en-NZ" dirty="0"/>
          </a:p>
        </p:txBody>
      </p:sp>
      <p:sp>
        <p:nvSpPr>
          <p:cNvPr id="11" name="Footer Placeholder 1">
            <a:extLst>
              <a:ext uri="{FF2B5EF4-FFF2-40B4-BE49-F238E27FC236}">
                <a16:creationId xmlns:a16="http://schemas.microsoft.com/office/drawing/2014/main" id="{6714DE01-48DD-2A04-C0EB-B8CB754C0B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ysClr val="windowText" lastClr="000000"/>
                </a:solidFill>
              </a:defRPr>
            </a:lvl1pPr>
          </a:lstStyle>
          <a:p>
            <a:r>
              <a:rPr lang="en-US" dirty="0"/>
              <a:t>Page </a:t>
            </a:r>
            <a:fld id="{ABE72355-ADDA-234A-8689-88B5AE54F93A}" type="slidenum">
              <a:rPr lang="en-US" smtClean="0"/>
              <a:pPr/>
              <a:t>‹#›</a:t>
            </a:fld>
            <a:endParaRPr lang="en-US" dirty="0"/>
          </a:p>
        </p:txBody>
      </p:sp>
      <p:pic>
        <p:nvPicPr>
          <p:cNvPr id="22" name="Picture 21">
            <a:extLst>
              <a:ext uri="{FF2B5EF4-FFF2-40B4-BE49-F238E27FC236}">
                <a16:creationId xmlns:a16="http://schemas.microsoft.com/office/drawing/2014/main" id="{9EAB5842-20EE-2932-EA18-1A777214453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50614" y="234241"/>
            <a:ext cx="2673730" cy="876821"/>
          </a:xfrm>
          <a:prstGeom prst="rect">
            <a:avLst/>
          </a:prstGeom>
        </p:spPr>
      </p:pic>
    </p:spTree>
    <p:extLst>
      <p:ext uri="{BB962C8B-B14F-4D97-AF65-F5344CB8AC3E}">
        <p14:creationId xmlns:p14="http://schemas.microsoft.com/office/powerpoint/2010/main" val="326680994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_black">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alphaModFix amt="50000"/>
            <a:extLst>
              <a:ext uri="{28A0092B-C50C-407E-A947-70E740481C1C}">
                <a14:useLocalDpi xmlns:a14="http://schemas.microsoft.com/office/drawing/2010/main" val="0"/>
              </a:ext>
            </a:extLst>
          </a:blip>
          <a:srcRect/>
          <a:stretch/>
        </p:blipFill>
        <p:spPr>
          <a:xfrm>
            <a:off x="637" y="359"/>
            <a:ext cx="12190725" cy="6857282"/>
          </a:xfrm>
          <a:prstGeom prst="rect">
            <a:avLst/>
          </a:prstGeom>
          <a:solidFill>
            <a:schemeClr val="tx1"/>
          </a:solidFill>
        </p:spPr>
      </p:pic>
      <p:sp>
        <p:nvSpPr>
          <p:cNvPr id="6" name="Text Placeholder 4">
            <a:extLst>
              <a:ext uri="{FF2B5EF4-FFF2-40B4-BE49-F238E27FC236}">
                <a16:creationId xmlns:a16="http://schemas.microsoft.com/office/drawing/2014/main" id="{11F7DBF9-5400-C62B-D86C-B2F070A4F6DD}"/>
              </a:ext>
            </a:extLst>
          </p:cNvPr>
          <p:cNvSpPr>
            <a:spLocks noGrp="1"/>
          </p:cNvSpPr>
          <p:nvPr>
            <p:ph type="body" sz="quarter" idx="11" hasCustomPrompt="1"/>
          </p:nvPr>
        </p:nvSpPr>
        <p:spPr>
          <a:xfrm>
            <a:off x="330976" y="2251619"/>
            <a:ext cx="3424815" cy="988670"/>
          </a:xfrm>
          <a:prstGeom prst="rect">
            <a:avLst/>
          </a:prstGeom>
        </p:spPr>
        <p:txBody>
          <a:bodyPr>
            <a:normAutofit/>
          </a:bodyPr>
          <a:lstStyle>
            <a:lvl1pPr marL="0" indent="0">
              <a:buFontTx/>
              <a:buNone/>
              <a:defRPr sz="5400" spc="-150">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Contents</a:t>
            </a:r>
          </a:p>
        </p:txBody>
      </p:sp>
      <p:sp>
        <p:nvSpPr>
          <p:cNvPr id="7" name="Text Placeholder 4">
            <a:extLst>
              <a:ext uri="{FF2B5EF4-FFF2-40B4-BE49-F238E27FC236}">
                <a16:creationId xmlns:a16="http://schemas.microsoft.com/office/drawing/2014/main" id="{06F9F649-54D7-AB55-879D-1C1397CFB3B7}"/>
              </a:ext>
            </a:extLst>
          </p:cNvPr>
          <p:cNvSpPr>
            <a:spLocks noGrp="1"/>
          </p:cNvSpPr>
          <p:nvPr>
            <p:ph type="body" sz="quarter" idx="12" hasCustomPrompt="1"/>
          </p:nvPr>
        </p:nvSpPr>
        <p:spPr>
          <a:xfrm>
            <a:off x="5951360" y="2250594"/>
            <a:ext cx="5598310" cy="3786962"/>
          </a:xfrm>
          <a:prstGeom prst="rect">
            <a:avLst/>
          </a:prstGeom>
        </p:spPr>
        <p:txBody>
          <a:bodyPr>
            <a:noAutofit/>
          </a:bodyPr>
          <a:lstStyle>
            <a:lvl1pPr marL="742950" indent="-742950">
              <a:buFontTx/>
              <a:buAutoNum type="arabicPeriod"/>
              <a:defRPr sz="3600">
                <a:solidFill>
                  <a:schemeClr val="bg1"/>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Title one</a:t>
            </a:r>
          </a:p>
          <a:p>
            <a:pPr lvl="0"/>
            <a:r>
              <a:rPr lang="en-US" dirty="0"/>
              <a:t>Title two</a:t>
            </a:r>
          </a:p>
          <a:p>
            <a:pPr lvl="0"/>
            <a:r>
              <a:rPr lang="en-US" dirty="0"/>
              <a:t>Title three</a:t>
            </a:r>
          </a:p>
          <a:p>
            <a:pPr lvl="0"/>
            <a:r>
              <a:rPr lang="en-US" dirty="0"/>
              <a:t>Title four</a:t>
            </a:r>
          </a:p>
          <a:p>
            <a:pPr lvl="0"/>
            <a:r>
              <a:rPr lang="en-US" dirty="0"/>
              <a:t>Title five</a:t>
            </a:r>
          </a:p>
          <a:p>
            <a:pPr lvl="0"/>
            <a:r>
              <a:rPr lang="en-US" dirty="0"/>
              <a:t>Title six</a:t>
            </a:r>
          </a:p>
        </p:txBody>
      </p:sp>
      <p:sp>
        <p:nvSpPr>
          <p:cNvPr id="2" name="Footer Placeholder 1">
            <a:extLst>
              <a:ext uri="{FF2B5EF4-FFF2-40B4-BE49-F238E27FC236}">
                <a16:creationId xmlns:a16="http://schemas.microsoft.com/office/drawing/2014/main" id="{6FA532B4-0857-E8FF-636C-33D5D65A77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bg1"/>
                </a:solidFill>
              </a:defRPr>
            </a:lvl1pPr>
          </a:lstStyle>
          <a:p>
            <a:r>
              <a:rPr lang="en-US" dirty="0"/>
              <a:t>Page </a:t>
            </a:r>
            <a:fld id="{ABE72355-ADDA-234A-8689-88B5AE54F93A}" type="slidenum">
              <a:rPr lang="en-US" smtClean="0"/>
              <a:pPr/>
              <a:t>‹#›</a:t>
            </a:fld>
            <a:endParaRPr lang="en-US" dirty="0"/>
          </a:p>
        </p:txBody>
      </p:sp>
      <p:cxnSp>
        <p:nvCxnSpPr>
          <p:cNvPr id="9" name="Straight Connector 8">
            <a:extLst>
              <a:ext uri="{FF2B5EF4-FFF2-40B4-BE49-F238E27FC236}">
                <a16:creationId xmlns:a16="http://schemas.microsoft.com/office/drawing/2014/main" id="{BB76B3FC-D311-CC3E-E81B-FC1F31A0740C}"/>
              </a:ext>
            </a:extLst>
          </p:cNvPr>
          <p:cNvCxnSpPr>
            <a:cxnSpLocks/>
          </p:cNvCxnSpPr>
          <p:nvPr userDrawn="1"/>
        </p:nvCxnSpPr>
        <p:spPr>
          <a:xfrm>
            <a:off x="389238" y="6257743"/>
            <a:ext cx="11326112" cy="0"/>
          </a:xfrm>
          <a:prstGeom prst="line">
            <a:avLst/>
          </a:prstGeom>
          <a:ln>
            <a:solidFill>
              <a:schemeClr val="bg1"/>
            </a:solidFill>
          </a:ln>
        </p:spPr>
        <p:style>
          <a:lnRef idx="1">
            <a:schemeClr val="accent4"/>
          </a:lnRef>
          <a:fillRef idx="0">
            <a:schemeClr val="accent4"/>
          </a:fillRef>
          <a:effectRef idx="0">
            <a:schemeClr val="accent4"/>
          </a:effectRef>
          <a:fontRef idx="minor">
            <a:schemeClr val="tx1"/>
          </a:fontRef>
        </p:style>
      </p:cxnSp>
      <p:pic>
        <p:nvPicPr>
          <p:cNvPr id="3" name="Picture 2">
            <a:extLst>
              <a:ext uri="{FF2B5EF4-FFF2-40B4-BE49-F238E27FC236}">
                <a16:creationId xmlns:a16="http://schemas.microsoft.com/office/drawing/2014/main" id="{0BB750C1-AE54-6D6C-737F-06C2A6A08C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85450" y="6259241"/>
            <a:ext cx="1478273" cy="484784"/>
          </a:xfrm>
          <a:prstGeom prst="rect">
            <a:avLst/>
          </a:prstGeom>
        </p:spPr>
      </p:pic>
      <p:sp>
        <p:nvSpPr>
          <p:cNvPr id="11" name="Text Placeholder 9">
            <a:extLst>
              <a:ext uri="{FF2B5EF4-FFF2-40B4-BE49-F238E27FC236}">
                <a16:creationId xmlns:a16="http://schemas.microsoft.com/office/drawing/2014/main" id="{7A60F1D4-9149-5CF6-49F9-1A7023CADC17}"/>
              </a:ext>
            </a:extLst>
          </p:cNvPr>
          <p:cNvSpPr txBox="1">
            <a:spLocks/>
          </p:cNvSpPr>
          <p:nvPr userDrawn="1"/>
        </p:nvSpPr>
        <p:spPr>
          <a:xfrm>
            <a:off x="10595136"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solidFill>
                  <a:schemeClr val="bg1"/>
                </a:solidFill>
              </a:rPr>
              <a:t>earthsciences.nz</a:t>
            </a:r>
            <a:endParaRPr lang="en-US" dirty="0">
              <a:solidFill>
                <a:schemeClr val="bg1"/>
              </a:solidFill>
            </a:endParaRPr>
          </a:p>
        </p:txBody>
      </p:sp>
    </p:spTree>
    <p:extLst>
      <p:ext uri="{BB962C8B-B14F-4D97-AF65-F5344CB8AC3E}">
        <p14:creationId xmlns:p14="http://schemas.microsoft.com/office/powerpoint/2010/main" val="266916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slide_blue">
    <p:bg>
      <p:bgRef idx="1001">
        <a:schemeClr val="bg2"/>
      </p:bgRef>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DF8479FE-F193-84C4-0A80-C6873093623D}"/>
              </a:ext>
            </a:extLst>
          </p:cNvPr>
          <p:cNvSpPr>
            <a:spLocks noGrp="1"/>
          </p:cNvSpPr>
          <p:nvPr>
            <p:ph type="body" sz="quarter" idx="11" hasCustomPrompt="1"/>
          </p:nvPr>
        </p:nvSpPr>
        <p:spPr>
          <a:xfrm>
            <a:off x="330976" y="2251619"/>
            <a:ext cx="3424815" cy="988670"/>
          </a:xfrm>
          <a:prstGeom prst="rect">
            <a:avLst/>
          </a:prstGeom>
        </p:spPr>
        <p:txBody>
          <a:bodyPr>
            <a:normAutofit/>
          </a:bodyPr>
          <a:lstStyle>
            <a:lvl1pPr marL="0" indent="0">
              <a:buFontTx/>
              <a:buNone/>
              <a:defRPr sz="5400" spc="-150">
                <a:solidFill>
                  <a:sysClr val="windowText" lastClr="000000"/>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Contents</a:t>
            </a:r>
          </a:p>
        </p:txBody>
      </p:sp>
      <p:sp>
        <p:nvSpPr>
          <p:cNvPr id="4" name="Text Placeholder 4">
            <a:extLst>
              <a:ext uri="{FF2B5EF4-FFF2-40B4-BE49-F238E27FC236}">
                <a16:creationId xmlns:a16="http://schemas.microsoft.com/office/drawing/2014/main" id="{3A3DF4CF-1DCE-7575-7D02-C0470EE2C1C7}"/>
              </a:ext>
            </a:extLst>
          </p:cNvPr>
          <p:cNvSpPr>
            <a:spLocks noGrp="1"/>
          </p:cNvSpPr>
          <p:nvPr>
            <p:ph type="body" sz="quarter" idx="12" hasCustomPrompt="1"/>
          </p:nvPr>
        </p:nvSpPr>
        <p:spPr>
          <a:xfrm>
            <a:off x="5951360" y="2250594"/>
            <a:ext cx="5598310" cy="3786962"/>
          </a:xfrm>
          <a:prstGeom prst="rect">
            <a:avLst/>
          </a:prstGeom>
        </p:spPr>
        <p:txBody>
          <a:bodyPr>
            <a:noAutofit/>
          </a:bodyPr>
          <a:lstStyle>
            <a:lvl1pPr marL="742950" indent="-742950">
              <a:buFontTx/>
              <a:buAutoNum type="arabicPeriod"/>
              <a:defRPr sz="3600">
                <a:solidFill>
                  <a:sysClr val="windowText" lastClr="000000"/>
                </a:solidFill>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Title one</a:t>
            </a:r>
          </a:p>
          <a:p>
            <a:pPr lvl="0"/>
            <a:r>
              <a:rPr lang="en-US" dirty="0"/>
              <a:t>Title two</a:t>
            </a:r>
          </a:p>
          <a:p>
            <a:pPr lvl="0"/>
            <a:r>
              <a:rPr lang="en-US" dirty="0"/>
              <a:t>Title three</a:t>
            </a:r>
          </a:p>
          <a:p>
            <a:pPr lvl="0"/>
            <a:r>
              <a:rPr lang="en-US" dirty="0"/>
              <a:t>Title four</a:t>
            </a:r>
          </a:p>
          <a:p>
            <a:pPr lvl="0"/>
            <a:r>
              <a:rPr lang="en-US" dirty="0"/>
              <a:t>Title five</a:t>
            </a:r>
          </a:p>
          <a:p>
            <a:pPr lvl="0"/>
            <a:r>
              <a:rPr lang="en-US" dirty="0"/>
              <a:t>Title six</a:t>
            </a:r>
          </a:p>
        </p:txBody>
      </p:sp>
      <p:sp>
        <p:nvSpPr>
          <p:cNvPr id="12" name="Footer Placeholder 1">
            <a:extLst>
              <a:ext uri="{FF2B5EF4-FFF2-40B4-BE49-F238E27FC236}">
                <a16:creationId xmlns:a16="http://schemas.microsoft.com/office/drawing/2014/main" id="{E3A3FC64-BF6F-5D74-55D7-12677BE10D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ysClr val="windowText" lastClr="000000"/>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10196025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 slide_black">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4532E4-39C8-C2F0-9D6C-E478D06E8CBC}"/>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rcRect/>
          <a:stretch/>
        </p:blipFill>
        <p:spPr>
          <a:xfrm>
            <a:off x="637" y="359"/>
            <a:ext cx="12190725" cy="6857282"/>
          </a:xfrm>
          <a:prstGeom prst="rect">
            <a:avLst/>
          </a:prstGeom>
          <a:solidFill>
            <a:schemeClr val="tx1"/>
          </a:solidFill>
        </p:spPr>
      </p:pic>
      <p:sp>
        <p:nvSpPr>
          <p:cNvPr id="6" name="Text Placeholder 4">
            <a:extLst>
              <a:ext uri="{FF2B5EF4-FFF2-40B4-BE49-F238E27FC236}">
                <a16:creationId xmlns:a16="http://schemas.microsoft.com/office/drawing/2014/main" id="{11F7DBF9-5400-C62B-D86C-B2F070A4F6DD}"/>
              </a:ext>
            </a:extLst>
          </p:cNvPr>
          <p:cNvSpPr>
            <a:spLocks noGrp="1"/>
          </p:cNvSpPr>
          <p:nvPr>
            <p:ph type="body" sz="quarter" idx="11" hasCustomPrompt="1"/>
          </p:nvPr>
        </p:nvSpPr>
        <p:spPr>
          <a:xfrm>
            <a:off x="330976" y="2251618"/>
            <a:ext cx="5474543" cy="3808503"/>
          </a:xfrm>
          <a:prstGeom prst="rect">
            <a:avLst/>
          </a:prstGeom>
        </p:spPr>
        <p:txBody>
          <a:bodyPr>
            <a:normAutofit/>
          </a:bodyPr>
          <a:lstStyle>
            <a:lvl1pPr marL="0" indent="0">
              <a:buFontTx/>
              <a:buNone/>
              <a:defRPr sz="5400" spc="-150">
                <a:solidFill>
                  <a:schemeClr val="bg1"/>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Highlight a quote or use the space for a brief introduction</a:t>
            </a:r>
          </a:p>
        </p:txBody>
      </p:sp>
      <p:sp>
        <p:nvSpPr>
          <p:cNvPr id="7" name="Text Placeholder 4">
            <a:extLst>
              <a:ext uri="{FF2B5EF4-FFF2-40B4-BE49-F238E27FC236}">
                <a16:creationId xmlns:a16="http://schemas.microsoft.com/office/drawing/2014/main" id="{06F9F649-54D7-AB55-879D-1C1397CFB3B7}"/>
              </a:ext>
            </a:extLst>
          </p:cNvPr>
          <p:cNvSpPr>
            <a:spLocks noGrp="1"/>
          </p:cNvSpPr>
          <p:nvPr>
            <p:ph type="body" sz="quarter" idx="12" hasCustomPrompt="1"/>
          </p:nvPr>
        </p:nvSpPr>
        <p:spPr>
          <a:xfrm>
            <a:off x="5951360" y="2250594"/>
            <a:ext cx="5598310" cy="3786962"/>
          </a:xfrm>
          <a:prstGeom prst="rect">
            <a:avLst/>
          </a:prstGeom>
        </p:spPr>
        <p:txBody>
          <a:bodyPr>
            <a:noAutofit/>
          </a:bodyPr>
          <a:lstStyle>
            <a:lvl1pPr marL="0" indent="0">
              <a:buFontTx/>
              <a:buNone/>
              <a:defRPr sz="2800">
                <a:solidFill>
                  <a:schemeClr val="bg1"/>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More detailed information or introduction to a case study or two here </a:t>
            </a:r>
            <a:r>
              <a:rPr lang="en-US" dirty="0" err="1"/>
              <a:t>etc</a:t>
            </a:r>
            <a:r>
              <a:rPr lang="en-US" dirty="0"/>
              <a:t> …</a:t>
            </a:r>
          </a:p>
        </p:txBody>
      </p:sp>
      <p:sp>
        <p:nvSpPr>
          <p:cNvPr id="2" name="Footer Placeholder 1">
            <a:extLst>
              <a:ext uri="{FF2B5EF4-FFF2-40B4-BE49-F238E27FC236}">
                <a16:creationId xmlns:a16="http://schemas.microsoft.com/office/drawing/2014/main" id="{EFE229B3-C134-0FE0-7AE2-CB8D09A361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bg1"/>
                </a:solidFill>
              </a:defRPr>
            </a:lvl1pPr>
          </a:lstStyle>
          <a:p>
            <a:r>
              <a:rPr lang="en-US" dirty="0"/>
              <a:t>Page </a:t>
            </a:r>
            <a:fld id="{ABE72355-ADDA-234A-8689-88B5AE54F93A}" type="slidenum">
              <a:rPr lang="en-US" smtClean="0"/>
              <a:pPr/>
              <a:t>‹#›</a:t>
            </a:fld>
            <a:endParaRPr lang="en-US" dirty="0"/>
          </a:p>
        </p:txBody>
      </p:sp>
      <p:cxnSp>
        <p:nvCxnSpPr>
          <p:cNvPr id="9" name="Straight Connector 8">
            <a:extLst>
              <a:ext uri="{FF2B5EF4-FFF2-40B4-BE49-F238E27FC236}">
                <a16:creationId xmlns:a16="http://schemas.microsoft.com/office/drawing/2014/main" id="{B0F060AB-0CA9-028F-BE76-E9564A87C871}"/>
              </a:ext>
            </a:extLst>
          </p:cNvPr>
          <p:cNvCxnSpPr>
            <a:cxnSpLocks/>
          </p:cNvCxnSpPr>
          <p:nvPr userDrawn="1"/>
        </p:nvCxnSpPr>
        <p:spPr>
          <a:xfrm>
            <a:off x="389238" y="6257743"/>
            <a:ext cx="11326112" cy="0"/>
          </a:xfrm>
          <a:prstGeom prst="line">
            <a:avLst/>
          </a:prstGeom>
          <a:ln>
            <a:solidFill>
              <a:schemeClr val="bg1"/>
            </a:solidFill>
          </a:ln>
        </p:spPr>
        <p:style>
          <a:lnRef idx="1">
            <a:schemeClr val="accent4"/>
          </a:lnRef>
          <a:fillRef idx="0">
            <a:schemeClr val="accent4"/>
          </a:fillRef>
          <a:effectRef idx="0">
            <a:schemeClr val="accent4"/>
          </a:effectRef>
          <a:fontRef idx="minor">
            <a:schemeClr val="tx1"/>
          </a:fontRef>
        </p:style>
      </p:cxnSp>
      <p:pic>
        <p:nvPicPr>
          <p:cNvPr id="3" name="Picture 2">
            <a:extLst>
              <a:ext uri="{FF2B5EF4-FFF2-40B4-BE49-F238E27FC236}">
                <a16:creationId xmlns:a16="http://schemas.microsoft.com/office/drawing/2014/main" id="{3C0CCCC6-2BF5-F7A2-37F9-7AF4AA95116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85450" y="6259241"/>
            <a:ext cx="1478273" cy="484784"/>
          </a:xfrm>
          <a:prstGeom prst="rect">
            <a:avLst/>
          </a:prstGeom>
        </p:spPr>
      </p:pic>
      <p:sp>
        <p:nvSpPr>
          <p:cNvPr id="10" name="Text Placeholder 9">
            <a:extLst>
              <a:ext uri="{FF2B5EF4-FFF2-40B4-BE49-F238E27FC236}">
                <a16:creationId xmlns:a16="http://schemas.microsoft.com/office/drawing/2014/main" id="{E51EC573-5E7C-9392-2E31-FD8DB8177421}"/>
              </a:ext>
            </a:extLst>
          </p:cNvPr>
          <p:cNvSpPr txBox="1">
            <a:spLocks/>
          </p:cNvSpPr>
          <p:nvPr userDrawn="1"/>
        </p:nvSpPr>
        <p:spPr>
          <a:xfrm>
            <a:off x="10595136"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solidFill>
                  <a:schemeClr val="bg1"/>
                </a:solidFill>
              </a:rPr>
              <a:t>earthsciences.nz</a:t>
            </a:r>
            <a:endParaRPr lang="en-US" dirty="0">
              <a:solidFill>
                <a:schemeClr val="bg1"/>
              </a:solidFill>
            </a:endParaRPr>
          </a:p>
        </p:txBody>
      </p:sp>
    </p:spTree>
    <p:extLst>
      <p:ext uri="{BB962C8B-B14F-4D97-AF65-F5344CB8AC3E}">
        <p14:creationId xmlns:p14="http://schemas.microsoft.com/office/powerpoint/2010/main" val="1357208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 slide_blue">
    <p:bg>
      <p:bgRef idx="1001">
        <a:schemeClr val="bg2"/>
      </p:bgRef>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0B7E2464-B75E-BC0E-AD3A-C30041CB627F}"/>
              </a:ext>
            </a:extLst>
          </p:cNvPr>
          <p:cNvSpPr>
            <a:spLocks noGrp="1"/>
          </p:cNvSpPr>
          <p:nvPr>
            <p:ph type="body" sz="quarter" idx="11" hasCustomPrompt="1"/>
          </p:nvPr>
        </p:nvSpPr>
        <p:spPr>
          <a:xfrm>
            <a:off x="330976" y="2251618"/>
            <a:ext cx="5474543" cy="3808503"/>
          </a:xfrm>
          <a:prstGeom prst="rect">
            <a:avLst/>
          </a:prstGeom>
        </p:spPr>
        <p:txBody>
          <a:bodyPr>
            <a:normAutofit/>
          </a:bodyPr>
          <a:lstStyle>
            <a:lvl1pPr marL="0" indent="0">
              <a:buFontTx/>
              <a:buNone/>
              <a:defRPr sz="5400" spc="-150">
                <a:solidFill>
                  <a:sysClr val="windowText" lastClr="000000"/>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Highlight a quote or use the space for a brief introduction</a:t>
            </a:r>
          </a:p>
        </p:txBody>
      </p:sp>
      <p:sp>
        <p:nvSpPr>
          <p:cNvPr id="10" name="Text Placeholder 4">
            <a:extLst>
              <a:ext uri="{FF2B5EF4-FFF2-40B4-BE49-F238E27FC236}">
                <a16:creationId xmlns:a16="http://schemas.microsoft.com/office/drawing/2014/main" id="{085F4B4A-5CD4-9CB3-BA6F-72E4B1943BD1}"/>
              </a:ext>
            </a:extLst>
          </p:cNvPr>
          <p:cNvSpPr>
            <a:spLocks noGrp="1"/>
          </p:cNvSpPr>
          <p:nvPr>
            <p:ph type="body" sz="quarter" idx="12" hasCustomPrompt="1"/>
          </p:nvPr>
        </p:nvSpPr>
        <p:spPr>
          <a:xfrm>
            <a:off x="5951360" y="2250594"/>
            <a:ext cx="5598310" cy="3786962"/>
          </a:xfrm>
          <a:prstGeom prst="rect">
            <a:avLst/>
          </a:prstGeom>
        </p:spPr>
        <p:txBody>
          <a:bodyPr>
            <a:noAutofit/>
          </a:bodyPr>
          <a:lstStyle>
            <a:lvl1pPr marL="0" indent="0">
              <a:buFontTx/>
              <a:buNone/>
              <a:defRPr sz="2800">
                <a:solidFill>
                  <a:sysClr val="windowText" lastClr="000000"/>
                </a:solidFill>
                <a:latin typeface="+mn-lt"/>
              </a:defRPr>
            </a:lvl1pPr>
            <a:lvl2pPr marL="0" indent="0">
              <a:buFontTx/>
              <a:buNone/>
              <a:defRPr>
                <a:solidFill>
                  <a:schemeClr val="bg1"/>
                </a:solidFill>
              </a:defRPr>
            </a:lvl2pPr>
            <a:lvl3pPr marL="0" indent="0">
              <a:buFontTx/>
              <a:buNone/>
              <a:defRPr>
                <a:solidFill>
                  <a:schemeClr val="bg1"/>
                </a:solidFill>
              </a:defRPr>
            </a:lvl3pPr>
            <a:lvl4pPr marL="0" indent="0">
              <a:buFontTx/>
              <a:buNone/>
              <a:defRPr>
                <a:solidFill>
                  <a:schemeClr val="bg1"/>
                </a:solidFill>
              </a:defRPr>
            </a:lvl4pPr>
            <a:lvl5pPr marL="0" indent="0">
              <a:buFontTx/>
              <a:buNone/>
              <a:defRPr>
                <a:solidFill>
                  <a:schemeClr val="bg1"/>
                </a:solidFill>
              </a:defRPr>
            </a:lvl5pPr>
          </a:lstStyle>
          <a:p>
            <a:pPr lvl="0"/>
            <a:r>
              <a:rPr lang="en-US" dirty="0"/>
              <a:t>More detailed information or introduction to a case study or two here </a:t>
            </a:r>
            <a:r>
              <a:rPr lang="en-US" dirty="0" err="1"/>
              <a:t>etc</a:t>
            </a:r>
            <a:r>
              <a:rPr lang="en-US" dirty="0"/>
              <a:t> …</a:t>
            </a:r>
          </a:p>
        </p:txBody>
      </p:sp>
      <p:sp>
        <p:nvSpPr>
          <p:cNvPr id="12" name="Footer Placeholder 1">
            <a:extLst>
              <a:ext uri="{FF2B5EF4-FFF2-40B4-BE49-F238E27FC236}">
                <a16:creationId xmlns:a16="http://schemas.microsoft.com/office/drawing/2014/main" id="{FA65D0A0-3AE0-EE00-93D7-E900F77DE0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ysClr val="windowText" lastClr="000000"/>
                </a:solidFill>
              </a:defRPr>
            </a:lvl1pPr>
          </a:lstStyle>
          <a:p>
            <a:r>
              <a:rPr lang="en-US" dirty="0"/>
              <a:t>Page </a:t>
            </a:r>
            <a:fld id="{ABE72355-ADDA-234A-8689-88B5AE54F93A}" type="slidenum">
              <a:rPr lang="en-US" smtClean="0"/>
              <a:pPr/>
              <a:t>‹#›</a:t>
            </a:fld>
            <a:endParaRPr lang="en-US" dirty="0"/>
          </a:p>
        </p:txBody>
      </p:sp>
    </p:spTree>
    <p:extLst>
      <p:ext uri="{BB962C8B-B14F-4D97-AF65-F5344CB8AC3E}">
        <p14:creationId xmlns:p14="http://schemas.microsoft.com/office/powerpoint/2010/main" val="106336231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BAB695-376B-BB4C-BD91-F31DB1C7D3A4}"/>
              </a:ext>
            </a:extLst>
          </p:cNvPr>
          <p:cNvPicPr>
            <a:picLocks noChangeAspect="1"/>
          </p:cNvPicPr>
          <p:nvPr userDrawn="1"/>
        </p:nvPicPr>
        <p:blipFill>
          <a:blip r:embed="rId2">
            <a:alphaModFix amt="45000"/>
            <a:extLst>
              <a:ext uri="{28A0092B-C50C-407E-A947-70E740481C1C}">
                <a14:useLocalDpi xmlns:a14="http://schemas.microsoft.com/office/drawing/2010/main" val="0"/>
              </a:ext>
            </a:extLst>
          </a:blip>
          <a:srcRect/>
          <a:stretch/>
        </p:blipFill>
        <p:spPr>
          <a:xfrm>
            <a:off x="637" y="359"/>
            <a:ext cx="12190725" cy="6857282"/>
          </a:xfrm>
          <a:prstGeom prst="rect">
            <a:avLst/>
          </a:prstGeom>
          <a:solidFill>
            <a:schemeClr val="tx1"/>
          </a:solidFill>
        </p:spPr>
      </p:pic>
      <p:sp>
        <p:nvSpPr>
          <p:cNvPr id="2" name="Title 1"/>
          <p:cNvSpPr>
            <a:spLocks noGrp="1"/>
          </p:cNvSpPr>
          <p:nvPr>
            <p:ph type="title"/>
          </p:nvPr>
        </p:nvSpPr>
        <p:spPr>
          <a:xfrm>
            <a:off x="492797" y="4485094"/>
            <a:ext cx="7521045" cy="636951"/>
          </a:xfrm>
          <a:prstGeom prst="rect">
            <a:avLst/>
          </a:prstGeom>
        </p:spPr>
        <p:txBody>
          <a:bodyPr>
            <a:noAutofit/>
          </a:bodyPr>
          <a:lstStyle>
            <a:lvl1pPr>
              <a:defRPr sz="4000" b="1">
                <a:solidFill>
                  <a:schemeClr val="bg1"/>
                </a:solidFill>
              </a:defRPr>
            </a:lvl1pPr>
          </a:lstStyle>
          <a:p>
            <a:r>
              <a:rPr lang="en-GB" dirty="0"/>
              <a:t>Click to edit Master title style</a:t>
            </a:r>
            <a:endParaRPr lang="en-NZ" dirty="0"/>
          </a:p>
        </p:txBody>
      </p:sp>
      <p:sp>
        <p:nvSpPr>
          <p:cNvPr id="11" name="Text Placeholder 10"/>
          <p:cNvSpPr>
            <a:spLocks noGrp="1"/>
          </p:cNvSpPr>
          <p:nvPr>
            <p:ph type="body" sz="quarter" idx="10"/>
          </p:nvPr>
        </p:nvSpPr>
        <p:spPr>
          <a:xfrm>
            <a:off x="490342" y="5146479"/>
            <a:ext cx="6673850" cy="1000125"/>
          </a:xfrm>
          <a:prstGeom prst="rect">
            <a:avLst/>
          </a:prstGeom>
        </p:spPr>
        <p:txBody>
          <a:bodyPr>
            <a:normAutofit/>
          </a:bodyPr>
          <a:lstStyle>
            <a:lvl1pPr marL="0" indent="0">
              <a:buNone/>
              <a:defRPr sz="2000">
                <a:solidFill>
                  <a:schemeClr val="bg1"/>
                </a:solidFill>
                <a:latin typeface="+mn-lt"/>
              </a:defRPr>
            </a:lvl1pPr>
          </a:lstStyle>
          <a:p>
            <a:pPr lvl="0"/>
            <a:r>
              <a:rPr lang="en-GB" dirty="0"/>
              <a:t>Click to edit Master text styles</a:t>
            </a:r>
          </a:p>
        </p:txBody>
      </p:sp>
      <p:pic>
        <p:nvPicPr>
          <p:cNvPr id="6" name="Picture 5">
            <a:extLst>
              <a:ext uri="{FF2B5EF4-FFF2-40B4-BE49-F238E27FC236}">
                <a16:creationId xmlns:a16="http://schemas.microsoft.com/office/drawing/2014/main" id="{95C6B7EF-405B-8E03-6487-9968CF52648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69359" y="5633878"/>
            <a:ext cx="3049723" cy="1000124"/>
          </a:xfrm>
          <a:prstGeom prst="rect">
            <a:avLst/>
          </a:prstGeom>
        </p:spPr>
      </p:pic>
    </p:spTree>
    <p:extLst>
      <p:ext uri="{BB962C8B-B14F-4D97-AF65-F5344CB8AC3E}">
        <p14:creationId xmlns:p14="http://schemas.microsoft.com/office/powerpoint/2010/main" val="13756767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7C0F713-DEF6-3188-A934-AF5E1BD550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solidFill>
              </a:defRPr>
            </a:lvl1pPr>
          </a:lstStyle>
          <a:p>
            <a:r>
              <a:rPr lang="en-US" dirty="0"/>
              <a:t>Page </a:t>
            </a:r>
            <a:fld id="{ABE72355-ADDA-234A-8689-88B5AE54F93A}" type="slidenum">
              <a:rPr lang="en-US" smtClean="0"/>
              <a:pPr/>
              <a:t>‹#›</a:t>
            </a:fld>
            <a:endParaRPr lang="en-US" dirty="0"/>
          </a:p>
        </p:txBody>
      </p:sp>
      <p:cxnSp>
        <p:nvCxnSpPr>
          <p:cNvPr id="6" name="Straight Connector 5">
            <a:extLst>
              <a:ext uri="{FF2B5EF4-FFF2-40B4-BE49-F238E27FC236}">
                <a16:creationId xmlns:a16="http://schemas.microsoft.com/office/drawing/2014/main" id="{1B98CD16-4D89-DD6F-0B94-D687DC3EC2AB}"/>
              </a:ext>
            </a:extLst>
          </p:cNvPr>
          <p:cNvCxnSpPr>
            <a:cxnSpLocks/>
          </p:cNvCxnSpPr>
          <p:nvPr userDrawn="1"/>
        </p:nvCxnSpPr>
        <p:spPr>
          <a:xfrm>
            <a:off x="389238" y="6261325"/>
            <a:ext cx="11326117" cy="0"/>
          </a:xfrm>
          <a:prstGeom prst="line">
            <a:avLst/>
          </a:prstGeom>
          <a:ln/>
        </p:spPr>
        <p:style>
          <a:lnRef idx="1">
            <a:schemeClr val="dk1"/>
          </a:lnRef>
          <a:fillRef idx="0">
            <a:schemeClr val="dk1"/>
          </a:fillRef>
          <a:effectRef idx="0">
            <a:schemeClr val="dk1"/>
          </a:effectRef>
          <a:fontRef idx="minor">
            <a:schemeClr val="tx1"/>
          </a:fontRef>
        </p:style>
      </p:cxnSp>
      <p:pic>
        <p:nvPicPr>
          <p:cNvPr id="4" name="Picture 3">
            <a:extLst>
              <a:ext uri="{FF2B5EF4-FFF2-40B4-BE49-F238E27FC236}">
                <a16:creationId xmlns:a16="http://schemas.microsoft.com/office/drawing/2014/main" id="{234B24DE-1CB5-CAD0-A4BD-F211C213C4FE}"/>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p:blipFill>
        <p:spPr>
          <a:xfrm>
            <a:off x="284978" y="6260741"/>
            <a:ext cx="1478273" cy="484784"/>
          </a:xfrm>
          <a:prstGeom prst="rect">
            <a:avLst/>
          </a:prstGeom>
        </p:spPr>
      </p:pic>
      <p:sp>
        <p:nvSpPr>
          <p:cNvPr id="9" name="Text Placeholder 9">
            <a:extLst>
              <a:ext uri="{FF2B5EF4-FFF2-40B4-BE49-F238E27FC236}">
                <a16:creationId xmlns:a16="http://schemas.microsoft.com/office/drawing/2014/main" id="{F505B0AE-A2BF-CB57-D56E-D7ACF581B4A9}"/>
              </a:ext>
            </a:extLst>
          </p:cNvPr>
          <p:cNvSpPr txBox="1">
            <a:spLocks/>
          </p:cNvSpPr>
          <p:nvPr userDrawn="1"/>
        </p:nvSpPr>
        <p:spPr>
          <a:xfrm>
            <a:off x="10595136" y="6390038"/>
            <a:ext cx="1272471" cy="297747"/>
          </a:xfrm>
          <a:prstGeom prst="rect">
            <a:avLst/>
          </a:prstGeom>
        </p:spPr>
        <p:txBody>
          <a:bodyPr>
            <a:normAutofit/>
          </a:bodyPr>
          <a:lstStyle>
            <a:lvl1pPr marL="0" indent="0" algn="l" defTabSz="914400" rtl="0" eaLnBrk="1" latinLnBrk="0" hangingPunct="1">
              <a:lnSpc>
                <a:spcPct val="90000"/>
              </a:lnSpc>
              <a:spcBef>
                <a:spcPts val="1000"/>
              </a:spcBef>
              <a:buFontTx/>
              <a:buNone/>
              <a:defRPr sz="2800" kern="1200">
                <a:solidFill>
                  <a:schemeClr val="bg1"/>
                </a:solidFill>
                <a:latin typeface="+mj-lt"/>
                <a:ea typeface="+mn-ea"/>
                <a:cs typeface="+mn-cs"/>
              </a:defRPr>
            </a:lvl1pPr>
            <a:lvl2pPr marL="0" indent="0" algn="l" defTabSz="914400" rtl="0" eaLnBrk="1" latinLnBrk="0" hangingPunct="1">
              <a:lnSpc>
                <a:spcPct val="90000"/>
              </a:lnSpc>
              <a:spcBef>
                <a:spcPts val="1000"/>
              </a:spcBef>
              <a:buFontTx/>
              <a:buNone/>
              <a:defRPr sz="2400" kern="1200">
                <a:solidFill>
                  <a:schemeClr val="bg1"/>
                </a:solidFill>
                <a:latin typeface="+mn-lt"/>
                <a:ea typeface="+mn-ea"/>
                <a:cs typeface="+mn-cs"/>
              </a:defRPr>
            </a:lvl2pPr>
            <a:lvl3pPr marL="0" indent="0" algn="l" defTabSz="914400" rtl="0" eaLnBrk="1" latinLnBrk="0" hangingPunct="1">
              <a:lnSpc>
                <a:spcPct val="90000"/>
              </a:lnSpc>
              <a:spcBef>
                <a:spcPts val="1000"/>
              </a:spcBef>
              <a:buFontTx/>
              <a:buNone/>
              <a:defRPr sz="2200" kern="1200">
                <a:solidFill>
                  <a:schemeClr val="bg1"/>
                </a:solidFill>
                <a:latin typeface="+mn-lt"/>
                <a:ea typeface="+mn-ea"/>
                <a:cs typeface="+mn-cs"/>
              </a:defRPr>
            </a:lvl3pPr>
            <a:lvl4pPr marL="0" indent="0" algn="l" defTabSz="914400" rtl="0" eaLnBrk="1" latinLnBrk="0" hangingPunct="1">
              <a:lnSpc>
                <a:spcPct val="90000"/>
              </a:lnSpc>
              <a:spcBef>
                <a:spcPts val="1000"/>
              </a:spcBef>
              <a:buFontTx/>
              <a:buNone/>
              <a:defRPr sz="1800" kern="1200">
                <a:solidFill>
                  <a:schemeClr val="bg1"/>
                </a:solidFill>
                <a:latin typeface="+mn-lt"/>
                <a:ea typeface="+mn-ea"/>
                <a:cs typeface="+mn-cs"/>
              </a:defRPr>
            </a:lvl4pPr>
            <a:lvl5pPr marL="0" indent="0" algn="l" defTabSz="914400" rtl="0" eaLnBrk="1" latinLnBrk="0" hangingPunct="1">
              <a:lnSpc>
                <a:spcPct val="90000"/>
              </a:lnSpc>
              <a:spcBef>
                <a:spcPts val="1000"/>
              </a:spcBef>
              <a:buFontTx/>
              <a:buNone/>
              <a:defRPr sz="1100" kern="1200">
                <a:solidFill>
                  <a:sysClr val="windowText" lastClr="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dirty="0" err="1"/>
              <a:t>earthsciences.nz</a:t>
            </a:r>
            <a:endParaRPr lang="en-US" dirty="0"/>
          </a:p>
        </p:txBody>
      </p:sp>
    </p:spTree>
    <p:extLst>
      <p:ext uri="{BB962C8B-B14F-4D97-AF65-F5344CB8AC3E}">
        <p14:creationId xmlns:p14="http://schemas.microsoft.com/office/powerpoint/2010/main" val="215862698"/>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71" r:id="rId3"/>
    <p:sldLayoutId id="2147483672" r:id="rId4"/>
    <p:sldLayoutId id="2147483670" r:id="rId5"/>
    <p:sldLayoutId id="2147483683" r:id="rId6"/>
    <p:sldLayoutId id="2147483674" r:id="rId7"/>
    <p:sldLayoutId id="2147483684" r:id="rId8"/>
    <p:sldLayoutId id="2147483660" r:id="rId9"/>
    <p:sldLayoutId id="2147483682" r:id="rId10"/>
    <p:sldLayoutId id="2147483668" r:id="rId11"/>
    <p:sldLayoutId id="2147483685" r:id="rId12"/>
    <p:sldLayoutId id="2147483661" r:id="rId13"/>
    <p:sldLayoutId id="2147483680" r:id="rId14"/>
    <p:sldLayoutId id="2147483681" r:id="rId15"/>
    <p:sldLayoutId id="2147483677" r:id="rId16"/>
    <p:sldLayoutId id="2147483650" r:id="rId17"/>
    <p:sldLayoutId id="2147483676" r:id="rId18"/>
    <p:sldLayoutId id="2147483679" r:id="rId19"/>
    <p:sldLayoutId id="2147483666" r:id="rId20"/>
    <p:sldLayoutId id="2147483662" r:id="rId21"/>
    <p:sldLayoutId id="2147483675" r:id="rId22"/>
    <p:sldLayoutId id="2147483673" r:id="rId23"/>
    <p:sldLayoutId id="2147483663" r:id="rId24"/>
    <p:sldLayoutId id="2147483664" r:id="rId25"/>
    <p:sldLayoutId id="2147483665" r:id="rId26"/>
    <p:sldLayoutId id="2147483667" r:id="rId27"/>
    <p:sldLayoutId id="2147483686" r:id="rId28"/>
    <p:sldLayoutId id="2147483687" r:id="rId29"/>
    <p:sldLayoutId id="2147483688" r:id="rId30"/>
    <p:sldLayoutId id="2147483690" r:id="rId31"/>
    <p:sldLayoutId id="2147483691" r:id="rId32"/>
    <p:sldLayoutId id="2147483692" r:id="rId33"/>
  </p:sldLayoutIdLst>
  <p:hf hdr="0" ftr="0" dt="0"/>
  <p:txStyles>
    <p:titleStyle>
      <a:lvl1pPr algn="l" defTabSz="914400" rtl="0" eaLnBrk="1" latinLnBrk="0" hangingPunct="1">
        <a:lnSpc>
          <a:spcPct val="90000"/>
        </a:lnSpc>
        <a:spcBef>
          <a:spcPct val="0"/>
        </a:spcBef>
        <a:buNone/>
        <a:defRPr sz="3600" kern="1200" baseline="0">
          <a:solidFill>
            <a:schemeClr val="tx2">
              <a:lumMod val="75000"/>
              <a:lumOff val="25000"/>
            </a:schemeClr>
          </a:solidFill>
          <a:latin typeface="+mn-lt"/>
          <a:ea typeface="+mj-ea"/>
          <a:cs typeface="+mj-cs"/>
        </a:defRPr>
      </a:lvl1pPr>
    </p:titleStyle>
    <p:bodyStyle>
      <a:lvl1pPr marL="269875" indent="-269875"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269875" indent="-269875"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2pPr>
      <a:lvl3pPr marL="269875" indent="-269875"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3pPr>
      <a:lvl4pPr marL="269875" indent="-269875"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4pPr>
      <a:lvl5pPr marL="269875" indent="-269875"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6.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1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6.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33.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6.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16.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6.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AutoShape 5" descr="Image result for european space agency">
            <a:extLst>
              <a:ext uri="{FF2B5EF4-FFF2-40B4-BE49-F238E27FC236}">
                <a16:creationId xmlns:a16="http://schemas.microsoft.com/office/drawing/2014/main" id="{F4E56EC0-7993-4648-B9A3-209E62CE7EA8}"/>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27652" name="AutoShape 7" descr="Image result for european space agency">
            <a:extLst>
              <a:ext uri="{FF2B5EF4-FFF2-40B4-BE49-F238E27FC236}">
                <a16:creationId xmlns:a16="http://schemas.microsoft.com/office/drawing/2014/main" id="{3A00BA7A-7234-4153-AF7A-55393E63AC40}"/>
              </a:ext>
            </a:extLst>
          </p:cNvPr>
          <p:cNvSpPr>
            <a:spLocks noChangeAspect="1" noChangeArrowheads="1"/>
          </p:cNvSpPr>
          <p:nvPr/>
        </p:nvSpPr>
        <p:spPr bwMode="auto">
          <a:xfrm>
            <a:off x="1831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27653" name="AutoShape 9" descr="Image result for european space agency">
            <a:extLst>
              <a:ext uri="{FF2B5EF4-FFF2-40B4-BE49-F238E27FC236}">
                <a16:creationId xmlns:a16="http://schemas.microsoft.com/office/drawing/2014/main" id="{2B26E7B5-AB9B-40F6-BC90-931BAE2B2CA8}"/>
              </a:ext>
            </a:extLst>
          </p:cNvPr>
          <p:cNvSpPr>
            <a:spLocks noChangeAspect="1" noChangeArrowheads="1"/>
          </p:cNvSpPr>
          <p:nvPr/>
        </p:nvSpPr>
        <p:spPr bwMode="auto">
          <a:xfrm>
            <a:off x="1984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27654" name="AutoShape 11" descr="Image result for european space agency">
            <a:extLst>
              <a:ext uri="{FF2B5EF4-FFF2-40B4-BE49-F238E27FC236}">
                <a16:creationId xmlns:a16="http://schemas.microsoft.com/office/drawing/2014/main" id="{B0C5549D-0CA6-414E-B7DA-338DD021E7B4}"/>
              </a:ext>
            </a:extLst>
          </p:cNvPr>
          <p:cNvSpPr>
            <a:spLocks noChangeAspect="1" noChangeArrowheads="1"/>
          </p:cNvSpPr>
          <p:nvPr/>
        </p:nvSpPr>
        <p:spPr bwMode="auto">
          <a:xfrm>
            <a:off x="2136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27655" name="AutoShape 13" descr="Image result for european space agency">
            <a:extLst>
              <a:ext uri="{FF2B5EF4-FFF2-40B4-BE49-F238E27FC236}">
                <a16:creationId xmlns:a16="http://schemas.microsoft.com/office/drawing/2014/main" id="{B1CA5AFA-9ADC-4F2D-A4E8-058C6E39837C}"/>
              </a:ext>
            </a:extLst>
          </p:cNvPr>
          <p:cNvSpPr>
            <a:spLocks noChangeAspect="1" noChangeArrowheads="1"/>
          </p:cNvSpPr>
          <p:nvPr/>
        </p:nvSpPr>
        <p:spPr bwMode="auto">
          <a:xfrm>
            <a:off x="2289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27656" name="AutoShape 19" descr="Image result for dlr cologne">
            <a:extLst>
              <a:ext uri="{FF2B5EF4-FFF2-40B4-BE49-F238E27FC236}">
                <a16:creationId xmlns:a16="http://schemas.microsoft.com/office/drawing/2014/main" id="{75E79512-DFE2-4808-B32C-1F14558A18DC}"/>
              </a:ext>
            </a:extLst>
          </p:cNvPr>
          <p:cNvSpPr>
            <a:spLocks noChangeAspect="1" noChangeArrowheads="1"/>
          </p:cNvSpPr>
          <p:nvPr/>
        </p:nvSpPr>
        <p:spPr bwMode="auto">
          <a:xfrm>
            <a:off x="2441575" y="6175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27657" name="AutoShape 21" descr="Image result for dlr cologne">
            <a:extLst>
              <a:ext uri="{FF2B5EF4-FFF2-40B4-BE49-F238E27FC236}">
                <a16:creationId xmlns:a16="http://schemas.microsoft.com/office/drawing/2014/main" id="{E078DB35-EDAD-47D3-A1FC-A4197126A14A}"/>
              </a:ext>
            </a:extLst>
          </p:cNvPr>
          <p:cNvSpPr>
            <a:spLocks noChangeAspect="1" noChangeArrowheads="1"/>
          </p:cNvSpPr>
          <p:nvPr/>
        </p:nvSpPr>
        <p:spPr bwMode="auto">
          <a:xfrm>
            <a:off x="2593975" y="769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NZ" altLang="en-US" sz="1800" b="0" i="0" u="none" strike="noStrike" kern="1200" cap="none" spc="0" normalizeH="0" baseline="0" noProof="0">
              <a:ln>
                <a:noFill/>
              </a:ln>
              <a:solidFill>
                <a:srgbClr val="4B4B4B"/>
              </a:solidFill>
              <a:effectLst/>
              <a:uLnTx/>
              <a:uFillTx/>
              <a:latin typeface="Arial" panose="020B0604020202020204" pitchFamily="34" charset="0"/>
              <a:ea typeface="+mn-ea"/>
              <a:cs typeface="Arial" panose="020B0604020202020204" pitchFamily="34" charset="0"/>
            </a:endParaRPr>
          </a:p>
        </p:txBody>
      </p:sp>
      <p:sp>
        <p:nvSpPr>
          <p:cNvPr id="11" name="Title 1">
            <a:extLst>
              <a:ext uri="{FF2B5EF4-FFF2-40B4-BE49-F238E27FC236}">
                <a16:creationId xmlns:a16="http://schemas.microsoft.com/office/drawing/2014/main" id="{06952DB2-D2D8-4ACA-8E2B-CABA8EFEFF3E}"/>
              </a:ext>
            </a:extLst>
          </p:cNvPr>
          <p:cNvSpPr>
            <a:spLocks noGrp="1" noChangeArrowheads="1"/>
          </p:cNvSpPr>
          <p:nvPr>
            <p:ph type="ctrTitle"/>
          </p:nvPr>
        </p:nvSpPr>
        <p:spPr>
          <a:xfrm>
            <a:off x="38772" y="98164"/>
            <a:ext cx="12193588" cy="985044"/>
          </a:xfrm>
        </p:spPr>
        <p:txBody>
          <a:bodyPr/>
          <a:lstStyle/>
          <a:p>
            <a:pPr algn="ctr"/>
            <a:r>
              <a:rPr lang="en-NZ" dirty="0"/>
              <a:t>Incorporating Short Term Transients Into VLM and RSLR Projections: an Example from Aotearoa/new Zealand</a:t>
            </a:r>
          </a:p>
        </p:txBody>
      </p:sp>
      <p:pic>
        <p:nvPicPr>
          <p:cNvPr id="2" name="Picture 1">
            <a:extLst>
              <a:ext uri="{FF2B5EF4-FFF2-40B4-BE49-F238E27FC236}">
                <a16:creationId xmlns:a16="http://schemas.microsoft.com/office/drawing/2014/main" id="{96E63EC9-D6C8-ED52-C04E-316180FBABBF}"/>
              </a:ext>
            </a:extLst>
          </p:cNvPr>
          <p:cNvPicPr>
            <a:picLocks noChangeAspect="1"/>
          </p:cNvPicPr>
          <p:nvPr/>
        </p:nvPicPr>
        <p:blipFill>
          <a:blip r:embed="rId2"/>
          <a:stretch>
            <a:fillRect/>
          </a:stretch>
        </p:blipFill>
        <p:spPr>
          <a:xfrm>
            <a:off x="2977312" y="5922336"/>
            <a:ext cx="815136" cy="867572"/>
          </a:xfrm>
          <a:prstGeom prst="rect">
            <a:avLst/>
          </a:prstGeom>
        </p:spPr>
      </p:pic>
      <p:pic>
        <p:nvPicPr>
          <p:cNvPr id="3" name="Picture 2">
            <a:extLst>
              <a:ext uri="{FF2B5EF4-FFF2-40B4-BE49-F238E27FC236}">
                <a16:creationId xmlns:a16="http://schemas.microsoft.com/office/drawing/2014/main" id="{0F153BD0-A598-3F45-3F71-6DF648571563}"/>
              </a:ext>
            </a:extLst>
          </p:cNvPr>
          <p:cNvPicPr>
            <a:picLocks noChangeAspect="1"/>
          </p:cNvPicPr>
          <p:nvPr/>
        </p:nvPicPr>
        <p:blipFill>
          <a:blip r:embed="rId3"/>
          <a:stretch>
            <a:fillRect/>
          </a:stretch>
        </p:blipFill>
        <p:spPr>
          <a:xfrm>
            <a:off x="4498035" y="6001072"/>
            <a:ext cx="2443259" cy="758764"/>
          </a:xfrm>
          <a:prstGeom prst="rect">
            <a:avLst/>
          </a:prstGeom>
        </p:spPr>
      </p:pic>
      <p:sp>
        <p:nvSpPr>
          <p:cNvPr id="4" name="TextBox 3">
            <a:extLst>
              <a:ext uri="{FF2B5EF4-FFF2-40B4-BE49-F238E27FC236}">
                <a16:creationId xmlns:a16="http://schemas.microsoft.com/office/drawing/2014/main" id="{78ED8441-F9E8-40F7-CB9F-362385BF4AE1}"/>
              </a:ext>
            </a:extLst>
          </p:cNvPr>
          <p:cNvSpPr txBox="1"/>
          <p:nvPr/>
        </p:nvSpPr>
        <p:spPr>
          <a:xfrm>
            <a:off x="38773" y="5214569"/>
            <a:ext cx="5809368" cy="830997"/>
          </a:xfrm>
          <a:prstGeom prst="rect">
            <a:avLst/>
          </a:prstGeom>
          <a:noFill/>
        </p:spPr>
        <p:txBody>
          <a:bodyPr wrap="square" rtlCol="0">
            <a:spAutoFit/>
          </a:bodyPr>
          <a:lstStyle/>
          <a:p>
            <a:r>
              <a:rPr lang="en-NZ" sz="2400" dirty="0">
                <a:solidFill>
                  <a:schemeClr val="tx2"/>
                </a:solidFill>
                <a:latin typeface="Calibri" panose="020F0502020204030204" pitchFamily="34" charset="0"/>
                <a:cs typeface="Calibri" panose="020F0502020204030204" pitchFamily="34" charset="0"/>
              </a:rPr>
              <a:t>Ian Hamling, Richard Levy, Tim Naish and </a:t>
            </a:r>
            <a:r>
              <a:rPr lang="en-NZ" sz="2400" dirty="0" err="1">
                <a:solidFill>
                  <a:schemeClr val="tx2"/>
                </a:solidFill>
                <a:latin typeface="Calibri" panose="020F0502020204030204" pitchFamily="34" charset="0"/>
                <a:cs typeface="Calibri" panose="020F0502020204030204" pitchFamily="34" charset="0"/>
              </a:rPr>
              <a:t>Sigrun</a:t>
            </a:r>
            <a:r>
              <a:rPr lang="en-NZ" sz="2400" dirty="0">
                <a:solidFill>
                  <a:schemeClr val="tx2"/>
                </a:solidFill>
                <a:latin typeface="Calibri" panose="020F0502020204030204" pitchFamily="34" charset="0"/>
                <a:cs typeface="Calibri" panose="020F0502020204030204" pitchFamily="34" charset="0"/>
              </a:rPr>
              <a:t> </a:t>
            </a:r>
            <a:r>
              <a:rPr lang="en-NZ" sz="2400" dirty="0" err="1">
                <a:solidFill>
                  <a:schemeClr val="tx2"/>
                </a:solidFill>
                <a:latin typeface="Calibri" panose="020F0502020204030204" pitchFamily="34" charset="0"/>
                <a:cs typeface="Calibri" panose="020F0502020204030204" pitchFamily="34" charset="0"/>
              </a:rPr>
              <a:t>Hreinsdottir</a:t>
            </a:r>
            <a:endParaRPr lang="en-NZ" sz="2400" dirty="0">
              <a:solidFill>
                <a:schemeClr val="tx2"/>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6C6D881-79EF-85F8-B688-DD35088F5C56}"/>
              </a:ext>
            </a:extLst>
          </p:cNvPr>
          <p:cNvPicPr>
            <a:picLocks noChangeAspect="1"/>
          </p:cNvPicPr>
          <p:nvPr/>
        </p:nvPicPr>
        <p:blipFill rotWithShape="1">
          <a:blip r:embed="rId4"/>
          <a:srcRect l="347" t="11600" r="76736" b="82191"/>
          <a:stretch/>
        </p:blipFill>
        <p:spPr>
          <a:xfrm>
            <a:off x="158361" y="6063472"/>
            <a:ext cx="2534248" cy="544190"/>
          </a:xfrm>
          <a:prstGeom prst="rect">
            <a:avLst/>
          </a:prstGeom>
        </p:spPr>
      </p:pic>
    </p:spTree>
    <p:extLst>
      <p:ext uri="{BB962C8B-B14F-4D97-AF65-F5344CB8AC3E}">
        <p14:creationId xmlns:p14="http://schemas.microsoft.com/office/powerpoint/2010/main" val="1120027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EC7DA-03B4-11FD-14F9-DD03785CB39E}"/>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3764C1A2-6DFE-39FA-2619-0D1A3EB94BE2}"/>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EQ offsets, post-seismic and building loading</a:t>
            </a:r>
          </a:p>
        </p:txBody>
      </p:sp>
      <p:sp>
        <p:nvSpPr>
          <p:cNvPr id="27" name="Rectangle 26">
            <a:extLst>
              <a:ext uri="{FF2B5EF4-FFF2-40B4-BE49-F238E27FC236}">
                <a16:creationId xmlns:a16="http://schemas.microsoft.com/office/drawing/2014/main" id="{42F2BEBC-AD49-F766-DCBC-ED4C6745BD32}"/>
              </a:ext>
            </a:extLst>
          </p:cNvPr>
          <p:cNvSpPr/>
          <p:nvPr/>
        </p:nvSpPr>
        <p:spPr>
          <a:xfrm>
            <a:off x="8164874" y="1173095"/>
            <a:ext cx="324092" cy="1909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diagram of a computer&#10;&#10;AI-generated content may be incorrect.">
            <a:extLst>
              <a:ext uri="{FF2B5EF4-FFF2-40B4-BE49-F238E27FC236}">
                <a16:creationId xmlns:a16="http://schemas.microsoft.com/office/drawing/2014/main" id="{0B902FB5-26B1-D24F-1F40-DD6E0C2FF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025" y="860051"/>
            <a:ext cx="11587949" cy="5430187"/>
          </a:xfrm>
          <a:prstGeom prst="rect">
            <a:avLst/>
          </a:prstGeom>
        </p:spPr>
      </p:pic>
    </p:spTree>
    <p:extLst>
      <p:ext uri="{BB962C8B-B14F-4D97-AF65-F5344CB8AC3E}">
        <p14:creationId xmlns:p14="http://schemas.microsoft.com/office/powerpoint/2010/main" val="139272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F29B1-73D9-5ECA-1BAB-3C9F4FC8B427}"/>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E0F3B0F3-1544-C92A-D93D-5AD370F4BDEE}"/>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a:t>
            </a:r>
            <a:r>
              <a:rPr lang="en-US" kern="0" dirty="0">
                <a:latin typeface="Calibri" panose="020F0502020204030204" pitchFamily="34" charset="0"/>
                <a:cs typeface="Calibri" panose="020F0502020204030204" pitchFamily="34" charset="0"/>
              </a:rPr>
              <a:t>Fusing interseismic rates with current rates</a:t>
            </a:r>
            <a:r>
              <a:rPr lang="en-US" b="0" kern="0" dirty="0">
                <a:latin typeface="Calibri" panose="020F0502020204030204" pitchFamily="34" charset="0"/>
                <a:cs typeface="Calibri" panose="020F0502020204030204" pitchFamily="34" charset="0"/>
              </a:rPr>
              <a:t>, EQ offsets, post-seismic and building loading</a:t>
            </a:r>
          </a:p>
        </p:txBody>
      </p:sp>
      <p:sp>
        <p:nvSpPr>
          <p:cNvPr id="27" name="Rectangle 26">
            <a:extLst>
              <a:ext uri="{FF2B5EF4-FFF2-40B4-BE49-F238E27FC236}">
                <a16:creationId xmlns:a16="http://schemas.microsoft.com/office/drawing/2014/main" id="{B8116C67-BAAB-5C4D-D2C5-51EB12C36F27}"/>
              </a:ext>
            </a:extLst>
          </p:cNvPr>
          <p:cNvSpPr/>
          <p:nvPr/>
        </p:nvSpPr>
        <p:spPr>
          <a:xfrm>
            <a:off x="8164874" y="1173095"/>
            <a:ext cx="324092" cy="1909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380EF6D-356B-DC3F-E39A-4FF9D51C4C97}"/>
              </a:ext>
            </a:extLst>
          </p:cNvPr>
          <p:cNvPicPr>
            <a:picLocks noChangeAspect="1"/>
          </p:cNvPicPr>
          <p:nvPr/>
        </p:nvPicPr>
        <p:blipFill>
          <a:blip r:embed="rId2"/>
          <a:srcRect r="74295"/>
          <a:stretch/>
        </p:blipFill>
        <p:spPr>
          <a:xfrm>
            <a:off x="3765296" y="1143000"/>
            <a:ext cx="3746872" cy="4561216"/>
          </a:xfrm>
          <a:prstGeom prst="rect">
            <a:avLst/>
          </a:prstGeom>
        </p:spPr>
      </p:pic>
      <p:pic>
        <p:nvPicPr>
          <p:cNvPr id="20" name="Picture 19" descr="A diagram of a computer&#10;&#10;AI-generated content may be incorrect.">
            <a:extLst>
              <a:ext uri="{FF2B5EF4-FFF2-40B4-BE49-F238E27FC236}">
                <a16:creationId xmlns:a16="http://schemas.microsoft.com/office/drawing/2014/main" id="{8D2C1168-CEB8-AA03-50A3-A3D0DC6F6341}"/>
              </a:ext>
            </a:extLst>
          </p:cNvPr>
          <p:cNvPicPr>
            <a:picLocks noChangeAspect="1"/>
          </p:cNvPicPr>
          <p:nvPr/>
        </p:nvPicPr>
        <p:blipFill>
          <a:blip r:embed="rId3">
            <a:extLst>
              <a:ext uri="{28A0092B-C50C-407E-A947-70E740481C1C}">
                <a14:useLocalDpi xmlns:a14="http://schemas.microsoft.com/office/drawing/2010/main" val="0"/>
              </a:ext>
            </a:extLst>
          </a:blip>
          <a:srcRect r="67666"/>
          <a:stretch/>
        </p:blipFill>
        <p:spPr>
          <a:xfrm>
            <a:off x="0" y="911476"/>
            <a:ext cx="3746872" cy="5430187"/>
          </a:xfrm>
          <a:prstGeom prst="rect">
            <a:avLst/>
          </a:prstGeom>
        </p:spPr>
      </p:pic>
      <p:sp>
        <p:nvSpPr>
          <p:cNvPr id="83" name="TextBox 82">
            <a:extLst>
              <a:ext uri="{FF2B5EF4-FFF2-40B4-BE49-F238E27FC236}">
                <a16:creationId xmlns:a16="http://schemas.microsoft.com/office/drawing/2014/main" id="{8424501E-4392-0DDA-9A89-DDA5815A0B90}"/>
              </a:ext>
            </a:extLst>
          </p:cNvPr>
          <p:cNvSpPr txBox="1"/>
          <p:nvPr/>
        </p:nvSpPr>
        <p:spPr>
          <a:xfrm>
            <a:off x="7923066" y="692236"/>
            <a:ext cx="3977520" cy="3795911"/>
          </a:xfrm>
          <a:prstGeom prst="rect">
            <a:avLst/>
          </a:prstGeom>
          <a:noFill/>
        </p:spPr>
        <p:txBody>
          <a:bodyPr wrap="square" rtlCol="0">
            <a:spAutoFit/>
          </a:bodyPr>
          <a:lstStyle/>
          <a:p>
            <a:pPr marL="571500" indent="-571500">
              <a:buFont typeface="Arial" panose="020B0604020202020204" pitchFamily="34" charset="0"/>
              <a:buChar char="•"/>
            </a:pPr>
            <a:endParaRPr lang="en-NZ" dirty="0">
              <a:effectLst/>
              <a:latin typeface="Calibri" panose="020F0502020204030204" pitchFamily="34" charset="0"/>
              <a:cs typeface="Calibri" panose="020F0502020204030204" pitchFamily="34" charset="0"/>
            </a:endParaRPr>
          </a:p>
          <a:p>
            <a:pPr marL="457200" indent="-457200">
              <a:spcAft>
                <a:spcPts val="800"/>
              </a:spcAft>
              <a:buFont typeface="Arial" panose="020B0604020202020204" pitchFamily="34" charset="0"/>
              <a:buChar char="•"/>
            </a:pPr>
            <a:r>
              <a:rPr lang="en-NZ" dirty="0">
                <a:effectLst/>
                <a:latin typeface="Calibri" panose="020F0502020204030204" pitchFamily="34" charset="0"/>
                <a:cs typeface="Calibri" panose="020F0502020204030204" pitchFamily="34" charset="0"/>
              </a:rPr>
              <a:t>To merge the Sentinel and </a:t>
            </a:r>
            <a:r>
              <a:rPr lang="en-NZ" dirty="0">
                <a:latin typeface="Calibri" panose="020F0502020204030204" pitchFamily="34" charset="0"/>
                <a:cs typeface="Calibri" panose="020F0502020204030204" pitchFamily="34" charset="0"/>
              </a:rPr>
              <a:t>Envisat datasets, a</a:t>
            </a:r>
            <a:r>
              <a:rPr lang="en-NZ" dirty="0">
                <a:effectLst/>
                <a:latin typeface="Calibri" panose="020F0502020204030204" pitchFamily="34" charset="0"/>
                <a:cs typeface="Calibri" panose="020F0502020204030204" pitchFamily="34" charset="0"/>
              </a:rPr>
              <a:t>n ensemble of 10,000 VLM realisations is generated using Monte Carlo sampling, with uncertainties propagated and adjusted for phase bias. </a:t>
            </a:r>
          </a:p>
          <a:p>
            <a:pPr marL="457200" indent="-457200">
              <a:spcAft>
                <a:spcPts val="800"/>
              </a:spcAft>
              <a:buFont typeface="Arial" panose="020B0604020202020204" pitchFamily="34" charset="0"/>
              <a:buChar char="•"/>
            </a:pPr>
            <a:r>
              <a:rPr lang="en-NZ" dirty="0">
                <a:effectLst/>
                <a:latin typeface="Calibri" panose="020F0502020204030204" pitchFamily="34" charset="0"/>
                <a:cs typeface="Calibri" panose="020F0502020204030204" pitchFamily="34" charset="0"/>
              </a:rPr>
              <a:t>A weighted average of Sentinel-1 and Envisat VLM rate estimates is used to combine datasets, with a modal weight of 0.8 for Sentinel-1 and 0.2 for Envisat, or 0.5 for points potentially affected by phase bias.</a:t>
            </a:r>
          </a:p>
        </p:txBody>
      </p:sp>
    </p:spTree>
    <p:extLst>
      <p:ext uri="{BB962C8B-B14F-4D97-AF65-F5344CB8AC3E}">
        <p14:creationId xmlns:p14="http://schemas.microsoft.com/office/powerpoint/2010/main" val="2920367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DFAB7-6029-C0DF-D770-33931B135E12}"/>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31E6A1C3-A794-0568-13C8-525FE26D849C}"/>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a:t>
            </a:r>
            <a:r>
              <a:rPr lang="en-US" kern="0" dirty="0">
                <a:latin typeface="Calibri" panose="020F0502020204030204" pitchFamily="34" charset="0"/>
                <a:cs typeface="Calibri" panose="020F0502020204030204" pitchFamily="34" charset="0"/>
              </a:rPr>
              <a:t>Fusing interseismic rates with current rates</a:t>
            </a:r>
            <a:r>
              <a:rPr lang="en-US" b="0" kern="0" dirty="0">
                <a:latin typeface="Calibri" panose="020F0502020204030204" pitchFamily="34" charset="0"/>
                <a:cs typeface="Calibri" panose="020F0502020204030204" pitchFamily="34" charset="0"/>
              </a:rPr>
              <a:t>, EQ offsets, post-seismic and building loading</a:t>
            </a:r>
          </a:p>
        </p:txBody>
      </p:sp>
      <p:sp>
        <p:nvSpPr>
          <p:cNvPr id="27" name="Rectangle 26">
            <a:extLst>
              <a:ext uri="{FF2B5EF4-FFF2-40B4-BE49-F238E27FC236}">
                <a16:creationId xmlns:a16="http://schemas.microsoft.com/office/drawing/2014/main" id="{27DCAD53-166B-A841-AB06-F4B8FBDB123A}"/>
              </a:ext>
            </a:extLst>
          </p:cNvPr>
          <p:cNvSpPr/>
          <p:nvPr/>
        </p:nvSpPr>
        <p:spPr>
          <a:xfrm>
            <a:off x="8164874" y="1173095"/>
            <a:ext cx="324092" cy="1909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D50D52D-350D-A29F-59B8-815EAC5CE760}"/>
              </a:ext>
            </a:extLst>
          </p:cNvPr>
          <p:cNvSpPr txBox="1"/>
          <p:nvPr/>
        </p:nvSpPr>
        <p:spPr>
          <a:xfrm>
            <a:off x="7923066" y="692236"/>
            <a:ext cx="3977520" cy="3795911"/>
          </a:xfrm>
          <a:prstGeom prst="rect">
            <a:avLst/>
          </a:prstGeom>
          <a:noFill/>
        </p:spPr>
        <p:txBody>
          <a:bodyPr wrap="square" rtlCol="0">
            <a:spAutoFit/>
          </a:bodyPr>
          <a:lstStyle/>
          <a:p>
            <a:pPr marL="571500" indent="-571500">
              <a:buFont typeface="Arial" panose="020B0604020202020204" pitchFamily="34" charset="0"/>
              <a:buChar char="•"/>
            </a:pPr>
            <a:endParaRPr lang="en-NZ" dirty="0">
              <a:effectLst/>
              <a:latin typeface="Calibri" panose="020F0502020204030204" pitchFamily="34" charset="0"/>
              <a:cs typeface="Calibri" panose="020F0502020204030204" pitchFamily="34" charset="0"/>
            </a:endParaRPr>
          </a:p>
          <a:p>
            <a:pPr marL="457200" indent="-457200">
              <a:spcAft>
                <a:spcPts val="800"/>
              </a:spcAft>
              <a:buFont typeface="Arial" panose="020B0604020202020204" pitchFamily="34" charset="0"/>
              <a:buChar char="•"/>
            </a:pPr>
            <a:r>
              <a:rPr lang="en-NZ" dirty="0">
                <a:effectLst/>
                <a:latin typeface="Calibri" panose="020F0502020204030204" pitchFamily="34" charset="0"/>
                <a:cs typeface="Calibri" panose="020F0502020204030204" pitchFamily="34" charset="0"/>
              </a:rPr>
              <a:t>To merge the Sentinel and </a:t>
            </a:r>
            <a:r>
              <a:rPr lang="en-NZ" dirty="0">
                <a:latin typeface="Calibri" panose="020F0502020204030204" pitchFamily="34" charset="0"/>
                <a:cs typeface="Calibri" panose="020F0502020204030204" pitchFamily="34" charset="0"/>
              </a:rPr>
              <a:t>Envisat datasets, a</a:t>
            </a:r>
            <a:r>
              <a:rPr lang="en-NZ" dirty="0">
                <a:effectLst/>
                <a:latin typeface="Calibri" panose="020F0502020204030204" pitchFamily="34" charset="0"/>
                <a:cs typeface="Calibri" panose="020F0502020204030204" pitchFamily="34" charset="0"/>
              </a:rPr>
              <a:t>n ensemble of 10,000 VLM realisations is generated using Monte Carlo sampling, with uncertainties propagated and adjusted for phase bias. </a:t>
            </a:r>
          </a:p>
          <a:p>
            <a:pPr marL="457200" indent="-457200">
              <a:spcAft>
                <a:spcPts val="800"/>
              </a:spcAft>
              <a:buFont typeface="Arial" panose="020B0604020202020204" pitchFamily="34" charset="0"/>
              <a:buChar char="•"/>
            </a:pPr>
            <a:r>
              <a:rPr lang="en-NZ" dirty="0">
                <a:effectLst/>
                <a:latin typeface="Calibri" panose="020F0502020204030204" pitchFamily="34" charset="0"/>
                <a:cs typeface="Calibri" panose="020F0502020204030204" pitchFamily="34" charset="0"/>
              </a:rPr>
              <a:t>A weighted average of Sentinel-1 and Envisat VLM rate estimates is used to combine datasets, with a modal weight of 0.8 for Sentinel-1 and 0.2 for Envisat, or 0.5 for points potentially affected by phase bias.</a:t>
            </a:r>
          </a:p>
        </p:txBody>
      </p:sp>
      <p:pic>
        <p:nvPicPr>
          <p:cNvPr id="78" name="Picture 77">
            <a:extLst>
              <a:ext uri="{FF2B5EF4-FFF2-40B4-BE49-F238E27FC236}">
                <a16:creationId xmlns:a16="http://schemas.microsoft.com/office/drawing/2014/main" id="{5DF6100E-9BBA-8566-1BD2-0C98F24197E3}"/>
              </a:ext>
            </a:extLst>
          </p:cNvPr>
          <p:cNvPicPr>
            <a:picLocks noChangeAspect="1"/>
          </p:cNvPicPr>
          <p:nvPr/>
        </p:nvPicPr>
        <p:blipFill>
          <a:blip r:embed="rId2"/>
          <a:stretch>
            <a:fillRect/>
          </a:stretch>
        </p:blipFill>
        <p:spPr>
          <a:xfrm>
            <a:off x="-18424" y="983567"/>
            <a:ext cx="7772400" cy="5657005"/>
          </a:xfrm>
          <a:prstGeom prst="rect">
            <a:avLst/>
          </a:prstGeom>
        </p:spPr>
      </p:pic>
      <p:cxnSp>
        <p:nvCxnSpPr>
          <p:cNvPr id="80" name="Straight Connector 79">
            <a:extLst>
              <a:ext uri="{FF2B5EF4-FFF2-40B4-BE49-F238E27FC236}">
                <a16:creationId xmlns:a16="http://schemas.microsoft.com/office/drawing/2014/main" id="{34CC669B-1EF5-AF97-2443-06C7F45B06E1}"/>
              </a:ext>
            </a:extLst>
          </p:cNvPr>
          <p:cNvCxnSpPr>
            <a:cxnSpLocks/>
          </p:cNvCxnSpPr>
          <p:nvPr/>
        </p:nvCxnSpPr>
        <p:spPr>
          <a:xfrm>
            <a:off x="940897" y="1353920"/>
            <a:ext cx="5864352" cy="4672460"/>
          </a:xfrm>
          <a:prstGeom prst="line">
            <a:avLst/>
          </a:prstGeom>
          <a:ln w="28575">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3014F40-B836-025A-547C-ACC392FD75B6}"/>
              </a:ext>
            </a:extLst>
          </p:cNvPr>
          <p:cNvCxnSpPr>
            <a:cxnSpLocks/>
          </p:cNvCxnSpPr>
          <p:nvPr/>
        </p:nvCxnSpPr>
        <p:spPr>
          <a:xfrm>
            <a:off x="1579270" y="1963520"/>
            <a:ext cx="6040730" cy="2510944"/>
          </a:xfrm>
          <a:prstGeom prst="line">
            <a:avLst/>
          </a:prstGeom>
          <a:ln w="28575">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13D7ADF-D517-7AE6-D00E-DC17C5D107C9}"/>
              </a:ext>
            </a:extLst>
          </p:cNvPr>
          <p:cNvSpPr txBox="1"/>
          <p:nvPr/>
        </p:nvSpPr>
        <p:spPr>
          <a:xfrm rot="1374823">
            <a:off x="4302948" y="3083741"/>
            <a:ext cx="2072234" cy="369332"/>
          </a:xfrm>
          <a:prstGeom prst="rect">
            <a:avLst/>
          </a:prstGeom>
          <a:noFill/>
        </p:spPr>
        <p:txBody>
          <a:bodyPr wrap="square" rtlCol="0">
            <a:spAutoFit/>
          </a:bodyPr>
          <a:lstStyle/>
          <a:p>
            <a:pPr algn="l"/>
            <a:r>
              <a:rPr lang="en-US" dirty="0"/>
              <a:t>Sentinel-1 only</a:t>
            </a:r>
          </a:p>
        </p:txBody>
      </p:sp>
      <p:sp>
        <p:nvSpPr>
          <p:cNvPr id="7" name="TextBox 6">
            <a:extLst>
              <a:ext uri="{FF2B5EF4-FFF2-40B4-BE49-F238E27FC236}">
                <a16:creationId xmlns:a16="http://schemas.microsoft.com/office/drawing/2014/main" id="{6E7F52A9-712A-CB7F-4791-A9A2024B9360}"/>
              </a:ext>
            </a:extLst>
          </p:cNvPr>
          <p:cNvSpPr txBox="1"/>
          <p:nvPr/>
        </p:nvSpPr>
        <p:spPr>
          <a:xfrm rot="2303469">
            <a:off x="4203470" y="4379012"/>
            <a:ext cx="2072234" cy="369332"/>
          </a:xfrm>
          <a:prstGeom prst="rect">
            <a:avLst/>
          </a:prstGeom>
          <a:noFill/>
        </p:spPr>
        <p:txBody>
          <a:bodyPr wrap="square" rtlCol="0">
            <a:spAutoFit/>
          </a:bodyPr>
          <a:lstStyle/>
          <a:p>
            <a:pPr algn="l"/>
            <a:r>
              <a:rPr lang="en-US" dirty="0"/>
              <a:t>Envisat only</a:t>
            </a:r>
          </a:p>
        </p:txBody>
      </p:sp>
    </p:spTree>
    <p:extLst>
      <p:ext uri="{BB962C8B-B14F-4D97-AF65-F5344CB8AC3E}">
        <p14:creationId xmlns:p14="http://schemas.microsoft.com/office/powerpoint/2010/main" val="419744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78D19-1D62-CDA8-5C55-61769A276237}"/>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6D5A684F-F84F-F821-C037-423AA2991F07}"/>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a:t>
            </a:r>
            <a:r>
              <a:rPr lang="en-US" kern="0" dirty="0">
                <a:latin typeface="Calibri" panose="020F0502020204030204" pitchFamily="34" charset="0"/>
                <a:cs typeface="Calibri" panose="020F0502020204030204" pitchFamily="34" charset="0"/>
              </a:rPr>
              <a:t>EQ offsets, post-seismic</a:t>
            </a:r>
            <a:r>
              <a:rPr lang="en-US" b="0" kern="0" dirty="0">
                <a:latin typeface="Calibri" panose="020F0502020204030204" pitchFamily="34" charset="0"/>
                <a:cs typeface="Calibri" panose="020F0502020204030204" pitchFamily="34" charset="0"/>
              </a:rPr>
              <a:t> and building loading</a:t>
            </a:r>
          </a:p>
        </p:txBody>
      </p:sp>
      <p:sp>
        <p:nvSpPr>
          <p:cNvPr id="27" name="Rectangle 26">
            <a:extLst>
              <a:ext uri="{FF2B5EF4-FFF2-40B4-BE49-F238E27FC236}">
                <a16:creationId xmlns:a16="http://schemas.microsoft.com/office/drawing/2014/main" id="{86BBBFD0-006D-C530-532D-FAA473853077}"/>
              </a:ext>
            </a:extLst>
          </p:cNvPr>
          <p:cNvSpPr/>
          <p:nvPr/>
        </p:nvSpPr>
        <p:spPr>
          <a:xfrm>
            <a:off x="8164874" y="1173095"/>
            <a:ext cx="324092" cy="1909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A5BD90F-DC4F-9B88-B773-E59EBC302235}"/>
              </a:ext>
            </a:extLst>
          </p:cNvPr>
          <p:cNvGrpSpPr/>
          <p:nvPr/>
        </p:nvGrpSpPr>
        <p:grpSpPr>
          <a:xfrm>
            <a:off x="4293108" y="959082"/>
            <a:ext cx="7898892" cy="5958790"/>
            <a:chOff x="2138058" y="266378"/>
            <a:chExt cx="7898892" cy="5958790"/>
          </a:xfrm>
        </p:grpSpPr>
        <p:pic>
          <p:nvPicPr>
            <p:cNvPr id="23" name="Picture 22">
              <a:extLst>
                <a:ext uri="{FF2B5EF4-FFF2-40B4-BE49-F238E27FC236}">
                  <a16:creationId xmlns:a16="http://schemas.microsoft.com/office/drawing/2014/main" id="{43B8306B-F944-9E7C-EE7A-B6F67B3E880D}"/>
                </a:ext>
              </a:extLst>
            </p:cNvPr>
            <p:cNvPicPr>
              <a:picLocks noChangeAspect="1"/>
            </p:cNvPicPr>
            <p:nvPr/>
          </p:nvPicPr>
          <p:blipFill>
            <a:blip r:embed="rId2"/>
            <a:stretch>
              <a:fillRect/>
            </a:stretch>
          </p:blipFill>
          <p:spPr>
            <a:xfrm>
              <a:off x="2209800" y="266378"/>
              <a:ext cx="7772400" cy="2795233"/>
            </a:xfrm>
            <a:prstGeom prst="rect">
              <a:avLst/>
            </a:prstGeom>
          </p:spPr>
        </p:pic>
        <p:sp>
          <p:nvSpPr>
            <p:cNvPr id="25" name="Rectangle 24">
              <a:extLst>
                <a:ext uri="{FF2B5EF4-FFF2-40B4-BE49-F238E27FC236}">
                  <a16:creationId xmlns:a16="http://schemas.microsoft.com/office/drawing/2014/main" id="{06ACEC17-5240-E7E5-E776-36BF858E3B77}"/>
                </a:ext>
              </a:extLst>
            </p:cNvPr>
            <p:cNvSpPr/>
            <p:nvPr/>
          </p:nvSpPr>
          <p:spPr>
            <a:xfrm>
              <a:off x="2209799" y="2021700"/>
              <a:ext cx="2199167" cy="1039911"/>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A5C7DEBA-7D92-D3FD-CEBD-28D7F58644B3}"/>
                </a:ext>
              </a:extLst>
            </p:cNvPr>
            <p:cNvPicPr>
              <a:picLocks noChangeAspect="1"/>
            </p:cNvPicPr>
            <p:nvPr/>
          </p:nvPicPr>
          <p:blipFill>
            <a:blip r:embed="rId3"/>
            <a:stretch>
              <a:fillRect/>
            </a:stretch>
          </p:blipFill>
          <p:spPr>
            <a:xfrm>
              <a:off x="2438401" y="2134245"/>
              <a:ext cx="1758462" cy="271607"/>
            </a:xfrm>
            <a:prstGeom prst="rect">
              <a:avLst/>
            </a:prstGeom>
          </p:spPr>
        </p:pic>
        <p:sp>
          <p:nvSpPr>
            <p:cNvPr id="28" name="Rectangle 27">
              <a:extLst>
                <a:ext uri="{FF2B5EF4-FFF2-40B4-BE49-F238E27FC236}">
                  <a16:creationId xmlns:a16="http://schemas.microsoft.com/office/drawing/2014/main" id="{FCC1B275-CC98-F9BA-9FF2-329A6E40CA09}"/>
                </a:ext>
              </a:extLst>
            </p:cNvPr>
            <p:cNvSpPr/>
            <p:nvPr/>
          </p:nvSpPr>
          <p:spPr>
            <a:xfrm>
              <a:off x="2430149" y="2134244"/>
              <a:ext cx="1758463" cy="2716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58FFF08-FDBC-224D-B708-4C79705F9A8A}"/>
                </a:ext>
              </a:extLst>
            </p:cNvPr>
            <p:cNvSpPr txBox="1"/>
            <p:nvPr/>
          </p:nvSpPr>
          <p:spPr>
            <a:xfrm>
              <a:off x="2541957" y="2376846"/>
              <a:ext cx="335579" cy="338554"/>
            </a:xfrm>
            <a:prstGeom prst="rect">
              <a:avLst/>
            </a:prstGeom>
            <a:noFill/>
          </p:spPr>
          <p:txBody>
            <a:bodyPr wrap="square" rtlCol="0">
              <a:spAutoFit/>
            </a:bodyPr>
            <a:lstStyle/>
            <a:p>
              <a:r>
                <a:rPr lang="en-US" sz="1600" dirty="0"/>
                <a:t>0</a:t>
              </a:r>
            </a:p>
          </p:txBody>
        </p:sp>
        <p:sp>
          <p:nvSpPr>
            <p:cNvPr id="30" name="TextBox 29">
              <a:extLst>
                <a:ext uri="{FF2B5EF4-FFF2-40B4-BE49-F238E27FC236}">
                  <a16:creationId xmlns:a16="http://schemas.microsoft.com/office/drawing/2014/main" id="{F3A5BC9F-61F2-0C18-8915-CC5C3C882B70}"/>
                </a:ext>
              </a:extLst>
            </p:cNvPr>
            <p:cNvSpPr txBox="1"/>
            <p:nvPr/>
          </p:nvSpPr>
          <p:spPr>
            <a:xfrm>
              <a:off x="3999743" y="2363332"/>
              <a:ext cx="490307" cy="338554"/>
            </a:xfrm>
            <a:prstGeom prst="rect">
              <a:avLst/>
            </a:prstGeom>
            <a:noFill/>
          </p:spPr>
          <p:txBody>
            <a:bodyPr wrap="square" rtlCol="0">
              <a:spAutoFit/>
            </a:bodyPr>
            <a:lstStyle/>
            <a:p>
              <a:r>
                <a:rPr lang="en-US" sz="1600" dirty="0"/>
                <a:t>2.5</a:t>
              </a:r>
            </a:p>
          </p:txBody>
        </p:sp>
        <p:sp>
          <p:nvSpPr>
            <p:cNvPr id="31" name="TextBox 30">
              <a:extLst>
                <a:ext uri="{FF2B5EF4-FFF2-40B4-BE49-F238E27FC236}">
                  <a16:creationId xmlns:a16="http://schemas.microsoft.com/office/drawing/2014/main" id="{BE218053-D91C-EDA1-2B0B-9D0F3F96FCEC}"/>
                </a:ext>
              </a:extLst>
            </p:cNvPr>
            <p:cNvSpPr txBox="1"/>
            <p:nvPr/>
          </p:nvSpPr>
          <p:spPr>
            <a:xfrm>
              <a:off x="2138058" y="2376846"/>
              <a:ext cx="544577" cy="338554"/>
            </a:xfrm>
            <a:prstGeom prst="rect">
              <a:avLst/>
            </a:prstGeom>
            <a:noFill/>
          </p:spPr>
          <p:txBody>
            <a:bodyPr wrap="square" rtlCol="0">
              <a:spAutoFit/>
            </a:bodyPr>
            <a:lstStyle/>
            <a:p>
              <a:r>
                <a:rPr lang="en-US" sz="1600" dirty="0"/>
                <a:t>-0.3</a:t>
              </a:r>
            </a:p>
          </p:txBody>
        </p:sp>
        <p:sp>
          <p:nvSpPr>
            <p:cNvPr id="32" name="TextBox 31">
              <a:extLst>
                <a:ext uri="{FF2B5EF4-FFF2-40B4-BE49-F238E27FC236}">
                  <a16:creationId xmlns:a16="http://schemas.microsoft.com/office/drawing/2014/main" id="{4D76C22E-23FE-A9CE-6BFE-1B93130E0A9A}"/>
                </a:ext>
              </a:extLst>
            </p:cNvPr>
            <p:cNvSpPr txBox="1"/>
            <p:nvPr/>
          </p:nvSpPr>
          <p:spPr>
            <a:xfrm>
              <a:off x="3106138" y="2375471"/>
              <a:ext cx="597814" cy="338554"/>
            </a:xfrm>
            <a:prstGeom prst="rect">
              <a:avLst/>
            </a:prstGeom>
            <a:noFill/>
          </p:spPr>
          <p:txBody>
            <a:bodyPr wrap="square" rtlCol="0">
              <a:spAutoFit/>
            </a:bodyPr>
            <a:lstStyle/>
            <a:p>
              <a:r>
                <a:rPr lang="en-US" sz="1600" dirty="0"/>
                <a:t>1.25</a:t>
              </a:r>
            </a:p>
          </p:txBody>
        </p:sp>
        <p:sp>
          <p:nvSpPr>
            <p:cNvPr id="33" name="TextBox 32">
              <a:extLst>
                <a:ext uri="{FF2B5EF4-FFF2-40B4-BE49-F238E27FC236}">
                  <a16:creationId xmlns:a16="http://schemas.microsoft.com/office/drawing/2014/main" id="{88028D4D-00A0-9FC5-E48A-DF137B333DD2}"/>
                </a:ext>
              </a:extLst>
            </p:cNvPr>
            <p:cNvSpPr txBox="1"/>
            <p:nvPr/>
          </p:nvSpPr>
          <p:spPr>
            <a:xfrm>
              <a:off x="2338104" y="2654640"/>
              <a:ext cx="2786515" cy="338554"/>
            </a:xfrm>
            <a:prstGeom prst="rect">
              <a:avLst/>
            </a:prstGeom>
            <a:noFill/>
          </p:spPr>
          <p:txBody>
            <a:bodyPr wrap="square" rtlCol="0">
              <a:spAutoFit/>
            </a:bodyPr>
            <a:lstStyle/>
            <a:p>
              <a:r>
                <a:rPr lang="en-US" sz="1600" dirty="0"/>
                <a:t>Co-Seismic VLM (m)</a:t>
              </a:r>
            </a:p>
          </p:txBody>
        </p:sp>
        <p:grpSp>
          <p:nvGrpSpPr>
            <p:cNvPr id="34" name="Group 33">
              <a:extLst>
                <a:ext uri="{FF2B5EF4-FFF2-40B4-BE49-F238E27FC236}">
                  <a16:creationId xmlns:a16="http://schemas.microsoft.com/office/drawing/2014/main" id="{0173A54C-F078-4868-777C-65019F6AADB0}"/>
                </a:ext>
              </a:extLst>
            </p:cNvPr>
            <p:cNvGrpSpPr/>
            <p:nvPr/>
          </p:nvGrpSpPr>
          <p:grpSpPr>
            <a:xfrm>
              <a:off x="2209799" y="3061611"/>
              <a:ext cx="7772401" cy="3163557"/>
              <a:chOff x="2209799" y="3061611"/>
              <a:chExt cx="7772401" cy="3163557"/>
            </a:xfrm>
          </p:grpSpPr>
          <p:pic>
            <p:nvPicPr>
              <p:cNvPr id="39" name="Picture 38">
                <a:extLst>
                  <a:ext uri="{FF2B5EF4-FFF2-40B4-BE49-F238E27FC236}">
                    <a16:creationId xmlns:a16="http://schemas.microsoft.com/office/drawing/2014/main" id="{66520433-128D-A193-0886-7FA829817C1B}"/>
                  </a:ext>
                </a:extLst>
              </p:cNvPr>
              <p:cNvPicPr>
                <a:picLocks noChangeAspect="1"/>
              </p:cNvPicPr>
              <p:nvPr/>
            </p:nvPicPr>
            <p:blipFill>
              <a:blip r:embed="rId4"/>
              <a:stretch>
                <a:fillRect/>
              </a:stretch>
            </p:blipFill>
            <p:spPr>
              <a:xfrm>
                <a:off x="2209800" y="3061611"/>
                <a:ext cx="7772400" cy="2795233"/>
              </a:xfrm>
              <a:prstGeom prst="rect">
                <a:avLst/>
              </a:prstGeom>
            </p:spPr>
          </p:pic>
          <p:sp>
            <p:nvSpPr>
              <p:cNvPr id="40" name="Rectangle 39">
                <a:extLst>
                  <a:ext uri="{FF2B5EF4-FFF2-40B4-BE49-F238E27FC236}">
                    <a16:creationId xmlns:a16="http://schemas.microsoft.com/office/drawing/2014/main" id="{F49F9242-5CE3-CA23-3153-D25E60A8BB68}"/>
                  </a:ext>
                </a:extLst>
              </p:cNvPr>
              <p:cNvSpPr/>
              <p:nvPr/>
            </p:nvSpPr>
            <p:spPr>
              <a:xfrm>
                <a:off x="2209799" y="4820727"/>
                <a:ext cx="2573216" cy="1039911"/>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E90A5C06-77B4-0F97-6735-3C92B26928D6}"/>
                  </a:ext>
                </a:extLst>
              </p:cNvPr>
              <p:cNvSpPr txBox="1"/>
              <p:nvPr/>
            </p:nvSpPr>
            <p:spPr>
              <a:xfrm rot="2880000">
                <a:off x="2809393" y="5469737"/>
                <a:ext cx="1172308" cy="338554"/>
              </a:xfrm>
              <a:prstGeom prst="rect">
                <a:avLst/>
              </a:prstGeom>
              <a:noFill/>
            </p:spPr>
            <p:txBody>
              <a:bodyPr wrap="square" rtlCol="0">
                <a:spAutoFit/>
              </a:bodyPr>
              <a:lstStyle/>
              <a:p>
                <a:r>
                  <a:rPr lang="en-US" sz="1600" dirty="0"/>
                  <a:t>2025</a:t>
                </a:r>
              </a:p>
            </p:txBody>
          </p:sp>
          <p:sp>
            <p:nvSpPr>
              <p:cNvPr id="45" name="TextBox 44">
                <a:extLst>
                  <a:ext uri="{FF2B5EF4-FFF2-40B4-BE49-F238E27FC236}">
                    <a16:creationId xmlns:a16="http://schemas.microsoft.com/office/drawing/2014/main" id="{51A2DFDD-4153-F402-438E-B89B98431E57}"/>
                  </a:ext>
                </a:extLst>
              </p:cNvPr>
              <p:cNvSpPr txBox="1"/>
              <p:nvPr/>
            </p:nvSpPr>
            <p:spPr>
              <a:xfrm rot="2880000">
                <a:off x="2335754" y="5466705"/>
                <a:ext cx="1172308" cy="338554"/>
              </a:xfrm>
              <a:prstGeom prst="rect">
                <a:avLst/>
              </a:prstGeom>
              <a:noFill/>
            </p:spPr>
            <p:txBody>
              <a:bodyPr wrap="square" rtlCol="0">
                <a:spAutoFit/>
              </a:bodyPr>
              <a:lstStyle/>
              <a:p>
                <a:r>
                  <a:rPr lang="en-US" sz="1600" dirty="0"/>
                  <a:t>2006</a:t>
                </a:r>
              </a:p>
            </p:txBody>
          </p:sp>
          <p:pic>
            <p:nvPicPr>
              <p:cNvPr id="47" name="Picture 46">
                <a:extLst>
                  <a:ext uri="{FF2B5EF4-FFF2-40B4-BE49-F238E27FC236}">
                    <a16:creationId xmlns:a16="http://schemas.microsoft.com/office/drawing/2014/main" id="{1957F764-BB99-F1C3-8ADD-B56B4A69FD3F}"/>
                  </a:ext>
                </a:extLst>
              </p:cNvPr>
              <p:cNvPicPr>
                <a:picLocks noChangeAspect="1"/>
              </p:cNvPicPr>
              <p:nvPr/>
            </p:nvPicPr>
            <p:blipFill>
              <a:blip r:embed="rId5"/>
              <a:stretch>
                <a:fillRect/>
              </a:stretch>
            </p:blipFill>
            <p:spPr>
              <a:xfrm>
                <a:off x="2619894" y="4929477"/>
                <a:ext cx="1758462" cy="271607"/>
              </a:xfrm>
              <a:prstGeom prst="rect">
                <a:avLst/>
              </a:prstGeom>
            </p:spPr>
          </p:pic>
          <p:sp>
            <p:nvSpPr>
              <p:cNvPr id="48" name="Rectangle 47">
                <a:extLst>
                  <a:ext uri="{FF2B5EF4-FFF2-40B4-BE49-F238E27FC236}">
                    <a16:creationId xmlns:a16="http://schemas.microsoft.com/office/drawing/2014/main" id="{FA2BC38D-764C-75BE-2E17-325B25DC2734}"/>
                  </a:ext>
                </a:extLst>
              </p:cNvPr>
              <p:cNvSpPr/>
              <p:nvPr/>
            </p:nvSpPr>
            <p:spPr>
              <a:xfrm>
                <a:off x="2619893" y="4929477"/>
                <a:ext cx="1758463" cy="2716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9" name="TextBox 48">
                <a:extLst>
                  <a:ext uri="{FF2B5EF4-FFF2-40B4-BE49-F238E27FC236}">
                    <a16:creationId xmlns:a16="http://schemas.microsoft.com/office/drawing/2014/main" id="{C5CEA49F-0B66-89A3-5356-7A730DE76634}"/>
                  </a:ext>
                </a:extLst>
              </p:cNvPr>
              <p:cNvSpPr txBox="1"/>
              <p:nvPr/>
            </p:nvSpPr>
            <p:spPr>
              <a:xfrm rot="2880000">
                <a:off x="4098377" y="5280099"/>
                <a:ext cx="664150" cy="338554"/>
              </a:xfrm>
              <a:prstGeom prst="rect">
                <a:avLst/>
              </a:prstGeom>
              <a:noFill/>
            </p:spPr>
            <p:txBody>
              <a:bodyPr wrap="square" rtlCol="0">
                <a:spAutoFit/>
              </a:bodyPr>
              <a:lstStyle/>
              <a:p>
                <a:r>
                  <a:rPr lang="en-US" sz="1600" dirty="0"/>
                  <a:t>2085</a:t>
                </a:r>
              </a:p>
            </p:txBody>
          </p:sp>
          <p:sp>
            <p:nvSpPr>
              <p:cNvPr id="50" name="TextBox 49">
                <a:extLst>
                  <a:ext uri="{FF2B5EF4-FFF2-40B4-BE49-F238E27FC236}">
                    <a16:creationId xmlns:a16="http://schemas.microsoft.com/office/drawing/2014/main" id="{E57B6843-4A96-D6CD-862E-D4ADC54510DC}"/>
                  </a:ext>
                </a:extLst>
              </p:cNvPr>
              <p:cNvSpPr txBox="1"/>
              <p:nvPr/>
            </p:nvSpPr>
            <p:spPr>
              <a:xfrm rot="2880000">
                <a:off x="3521336" y="5280099"/>
                <a:ext cx="689381" cy="338554"/>
              </a:xfrm>
              <a:prstGeom prst="rect">
                <a:avLst/>
              </a:prstGeom>
              <a:noFill/>
            </p:spPr>
            <p:txBody>
              <a:bodyPr wrap="square" rtlCol="0">
                <a:spAutoFit/>
              </a:bodyPr>
              <a:lstStyle/>
              <a:p>
                <a:r>
                  <a:rPr lang="en-US" sz="1600" dirty="0"/>
                  <a:t>2055</a:t>
                </a:r>
              </a:p>
            </p:txBody>
          </p:sp>
          <p:sp>
            <p:nvSpPr>
              <p:cNvPr id="51" name="TextBox 50">
                <a:extLst>
                  <a:ext uri="{FF2B5EF4-FFF2-40B4-BE49-F238E27FC236}">
                    <a16:creationId xmlns:a16="http://schemas.microsoft.com/office/drawing/2014/main" id="{945BAEFF-9AD0-B95C-21EE-E386C5205304}"/>
                  </a:ext>
                </a:extLst>
              </p:cNvPr>
              <p:cNvSpPr txBox="1"/>
              <p:nvPr/>
            </p:nvSpPr>
            <p:spPr>
              <a:xfrm>
                <a:off x="2541957" y="5569216"/>
                <a:ext cx="2786515" cy="338554"/>
              </a:xfrm>
              <a:prstGeom prst="rect">
                <a:avLst/>
              </a:prstGeom>
              <a:noFill/>
            </p:spPr>
            <p:txBody>
              <a:bodyPr wrap="square" rtlCol="0">
                <a:spAutoFit/>
              </a:bodyPr>
              <a:lstStyle/>
              <a:p>
                <a:r>
                  <a:rPr lang="en-US" sz="1600" dirty="0"/>
                  <a:t>Time to interseismic</a:t>
                </a:r>
              </a:p>
            </p:txBody>
          </p:sp>
        </p:grpSp>
        <p:sp>
          <p:nvSpPr>
            <p:cNvPr id="35" name="TextBox 34">
              <a:extLst>
                <a:ext uri="{FF2B5EF4-FFF2-40B4-BE49-F238E27FC236}">
                  <a16:creationId xmlns:a16="http://schemas.microsoft.com/office/drawing/2014/main" id="{3BED2CF2-D09B-0C15-5CE9-DC81358C7179}"/>
                </a:ext>
              </a:extLst>
            </p:cNvPr>
            <p:cNvSpPr txBox="1"/>
            <p:nvPr/>
          </p:nvSpPr>
          <p:spPr>
            <a:xfrm>
              <a:off x="2235337" y="478448"/>
              <a:ext cx="1204582" cy="307777"/>
            </a:xfrm>
            <a:prstGeom prst="rect">
              <a:avLst/>
            </a:prstGeom>
            <a:solidFill>
              <a:schemeClr val="bg1">
                <a:alpha val="50163"/>
              </a:schemeClr>
            </a:solidFill>
          </p:spPr>
          <p:txBody>
            <a:bodyPr wrap="square" rtlCol="0">
              <a:spAutoFit/>
            </a:bodyPr>
            <a:lstStyle/>
            <a:p>
              <a:r>
                <a:rPr lang="en-US" sz="1400" dirty="0"/>
                <a:t>Dusky Sound</a:t>
              </a:r>
            </a:p>
          </p:txBody>
        </p:sp>
        <p:sp>
          <p:nvSpPr>
            <p:cNvPr id="36" name="TextBox 35">
              <a:extLst>
                <a:ext uri="{FF2B5EF4-FFF2-40B4-BE49-F238E27FC236}">
                  <a16:creationId xmlns:a16="http://schemas.microsoft.com/office/drawing/2014/main" id="{677CF0D1-8E5A-C1AA-9BEE-405964B5839D}"/>
                </a:ext>
              </a:extLst>
            </p:cNvPr>
            <p:cNvSpPr txBox="1"/>
            <p:nvPr/>
          </p:nvSpPr>
          <p:spPr>
            <a:xfrm rot="2254679">
              <a:off x="8604514" y="2350880"/>
              <a:ext cx="1432436" cy="307777"/>
            </a:xfrm>
            <a:prstGeom prst="rect">
              <a:avLst/>
            </a:prstGeom>
            <a:solidFill>
              <a:schemeClr val="bg1">
                <a:alpha val="50163"/>
              </a:schemeClr>
            </a:solidFill>
          </p:spPr>
          <p:txBody>
            <a:bodyPr wrap="square" rtlCol="0">
              <a:spAutoFit/>
            </a:bodyPr>
            <a:lstStyle/>
            <a:p>
              <a:pPr algn="ctr"/>
              <a:r>
                <a:rPr lang="en-US" sz="1400" dirty="0"/>
                <a:t>Cape Campbell</a:t>
              </a:r>
            </a:p>
          </p:txBody>
        </p:sp>
        <p:sp>
          <p:nvSpPr>
            <p:cNvPr id="37" name="TextBox 36">
              <a:extLst>
                <a:ext uri="{FF2B5EF4-FFF2-40B4-BE49-F238E27FC236}">
                  <a16:creationId xmlns:a16="http://schemas.microsoft.com/office/drawing/2014/main" id="{5AECEB51-2830-7F66-DA77-E1A0FC959EDD}"/>
                </a:ext>
              </a:extLst>
            </p:cNvPr>
            <p:cNvSpPr txBox="1"/>
            <p:nvPr/>
          </p:nvSpPr>
          <p:spPr>
            <a:xfrm rot="2254679">
              <a:off x="8080960" y="2365018"/>
              <a:ext cx="884610" cy="307777"/>
            </a:xfrm>
            <a:prstGeom prst="rect">
              <a:avLst/>
            </a:prstGeom>
            <a:solidFill>
              <a:schemeClr val="bg1">
                <a:alpha val="50163"/>
              </a:schemeClr>
            </a:solidFill>
          </p:spPr>
          <p:txBody>
            <a:bodyPr wrap="square" rtlCol="0">
              <a:spAutoFit/>
            </a:bodyPr>
            <a:lstStyle/>
            <a:p>
              <a:pPr algn="ctr"/>
              <a:r>
                <a:rPr lang="en-US" sz="1400" dirty="0"/>
                <a:t>Kaikoura</a:t>
              </a:r>
            </a:p>
          </p:txBody>
        </p:sp>
        <p:sp>
          <p:nvSpPr>
            <p:cNvPr id="38" name="TextBox 37">
              <a:extLst>
                <a:ext uri="{FF2B5EF4-FFF2-40B4-BE49-F238E27FC236}">
                  <a16:creationId xmlns:a16="http://schemas.microsoft.com/office/drawing/2014/main" id="{A1E007BA-8ECC-D3C8-31AA-01FAB9B323D7}"/>
                </a:ext>
              </a:extLst>
            </p:cNvPr>
            <p:cNvSpPr txBox="1"/>
            <p:nvPr/>
          </p:nvSpPr>
          <p:spPr>
            <a:xfrm rot="2254679">
              <a:off x="7041434" y="2500751"/>
              <a:ext cx="1252400" cy="307777"/>
            </a:xfrm>
            <a:prstGeom prst="rect">
              <a:avLst/>
            </a:prstGeom>
            <a:solidFill>
              <a:schemeClr val="bg1">
                <a:alpha val="50163"/>
              </a:schemeClr>
            </a:solidFill>
          </p:spPr>
          <p:txBody>
            <a:bodyPr wrap="square" rtlCol="0">
              <a:spAutoFit/>
            </a:bodyPr>
            <a:lstStyle/>
            <a:p>
              <a:pPr algn="ctr"/>
              <a:r>
                <a:rPr lang="en-US" sz="1400" dirty="0"/>
                <a:t>Christchurch</a:t>
              </a:r>
            </a:p>
          </p:txBody>
        </p:sp>
      </p:grpSp>
      <p:sp>
        <p:nvSpPr>
          <p:cNvPr id="3" name="TextBox 2">
            <a:extLst>
              <a:ext uri="{FF2B5EF4-FFF2-40B4-BE49-F238E27FC236}">
                <a16:creationId xmlns:a16="http://schemas.microsoft.com/office/drawing/2014/main" id="{94258A02-98BE-7CF0-14CE-C8D894E79717}"/>
              </a:ext>
            </a:extLst>
          </p:cNvPr>
          <p:cNvSpPr txBox="1"/>
          <p:nvPr/>
        </p:nvSpPr>
        <p:spPr>
          <a:xfrm>
            <a:off x="156355" y="959082"/>
            <a:ext cx="4188903" cy="4524315"/>
          </a:xfrm>
          <a:prstGeom prst="rect">
            <a:avLst/>
          </a:prstGeom>
          <a:noFill/>
        </p:spPr>
        <p:txBody>
          <a:bodyPr wrap="square">
            <a:spAutoFit/>
          </a:bodyPr>
          <a:lstStyle/>
          <a:p>
            <a:r>
              <a:rPr lang="en-NZ" sz="1800" dirty="0">
                <a:effectLst/>
                <a:latin typeface="Aptos" panose="020B0004020202020204" pitchFamily="34" charset="0"/>
              </a:rPr>
              <a:t>Since 2005 (the start of the IPCC emission scenarios), ~35% of the New Zealand coastline has been impacted by moderate to large earthquakes, notably the 2009 Mw 7.8 Dusky Sound and 2016 Mw 7.8 Kaikoura earthquakes.</a:t>
            </a:r>
          </a:p>
          <a:p>
            <a:endParaRPr lang="en-NZ" dirty="0">
              <a:latin typeface="Aptos" panose="020B0004020202020204" pitchFamily="34" charset="0"/>
            </a:endParaRPr>
          </a:p>
          <a:p>
            <a:r>
              <a:rPr lang="en-NZ" sz="1800" dirty="0">
                <a:effectLst/>
                <a:latin typeface="Aptos" panose="020B0004020202020204" pitchFamily="34" charset="0"/>
              </a:rPr>
              <a:t>To address this, we use published EQ slip models to estimate co-seismic offsets </a:t>
            </a:r>
            <a:r>
              <a:rPr lang="en-NZ" sz="1800" dirty="0">
                <a:latin typeface="Aptos" panose="020B0004020202020204" pitchFamily="34" charset="0"/>
              </a:rPr>
              <a:t>which are added to the total VLM cumulative estimate. </a:t>
            </a:r>
          </a:p>
          <a:p>
            <a:endParaRPr lang="en-NZ" dirty="0">
              <a:latin typeface="Aptos" panose="020B0004020202020204" pitchFamily="34" charset="0"/>
            </a:endParaRPr>
          </a:p>
          <a:p>
            <a:endParaRPr lang="en-NZ" sz="1800" dirty="0">
              <a:latin typeface="Aptos" panose="020B0004020202020204" pitchFamily="34" charset="0"/>
            </a:endParaRPr>
          </a:p>
          <a:p>
            <a:endParaRPr lang="en-US" sz="1800" dirty="0">
              <a:latin typeface="Aptos" panose="020B0004020202020204" pitchFamily="34" charset="0"/>
            </a:endParaRPr>
          </a:p>
          <a:p>
            <a:endParaRPr lang="en-NZ" sz="1800" dirty="0">
              <a:effectLst/>
              <a:latin typeface="Aptos" panose="020B0004020202020204" pitchFamily="34" charset="0"/>
            </a:endParaRPr>
          </a:p>
          <a:p>
            <a:endParaRPr lang="en-US" dirty="0"/>
          </a:p>
        </p:txBody>
      </p:sp>
    </p:spTree>
    <p:extLst>
      <p:ext uri="{BB962C8B-B14F-4D97-AF65-F5344CB8AC3E}">
        <p14:creationId xmlns:p14="http://schemas.microsoft.com/office/powerpoint/2010/main" val="2311865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A07A1-6976-095C-453F-372CBA788FA1}"/>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906CF89E-BCA1-BBB4-2909-40448D0F888F}"/>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a:t>
            </a:r>
            <a:r>
              <a:rPr lang="en-US" kern="0" dirty="0">
                <a:latin typeface="Calibri" panose="020F0502020204030204" pitchFamily="34" charset="0"/>
                <a:cs typeface="Calibri" panose="020F0502020204030204" pitchFamily="34" charset="0"/>
              </a:rPr>
              <a:t>EQ offsets, post-seismic</a:t>
            </a:r>
            <a:r>
              <a:rPr lang="en-US" b="0" kern="0" dirty="0">
                <a:latin typeface="Calibri" panose="020F0502020204030204" pitchFamily="34" charset="0"/>
                <a:cs typeface="Calibri" panose="020F0502020204030204" pitchFamily="34" charset="0"/>
              </a:rPr>
              <a:t> and building loading</a:t>
            </a:r>
          </a:p>
        </p:txBody>
      </p:sp>
      <p:sp>
        <p:nvSpPr>
          <p:cNvPr id="27" name="Rectangle 26">
            <a:extLst>
              <a:ext uri="{FF2B5EF4-FFF2-40B4-BE49-F238E27FC236}">
                <a16:creationId xmlns:a16="http://schemas.microsoft.com/office/drawing/2014/main" id="{375112BD-F6BC-E5D7-E730-33D27656EB28}"/>
              </a:ext>
            </a:extLst>
          </p:cNvPr>
          <p:cNvSpPr/>
          <p:nvPr/>
        </p:nvSpPr>
        <p:spPr>
          <a:xfrm>
            <a:off x="8164874" y="1173095"/>
            <a:ext cx="324092" cy="1909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F284BD3-4899-2945-C882-1E7026250DEB}"/>
              </a:ext>
            </a:extLst>
          </p:cNvPr>
          <p:cNvSpPr txBox="1"/>
          <p:nvPr/>
        </p:nvSpPr>
        <p:spPr>
          <a:xfrm>
            <a:off x="156355" y="959082"/>
            <a:ext cx="4188903" cy="5632311"/>
          </a:xfrm>
          <a:prstGeom prst="rect">
            <a:avLst/>
          </a:prstGeom>
          <a:noFill/>
        </p:spPr>
        <p:txBody>
          <a:bodyPr wrap="square">
            <a:spAutoFit/>
          </a:bodyPr>
          <a:lstStyle/>
          <a:p>
            <a:r>
              <a:rPr lang="en-NZ" sz="1800" dirty="0">
                <a:effectLst/>
                <a:latin typeface="Aptos" panose="020B0004020202020204" pitchFamily="34" charset="0"/>
              </a:rPr>
              <a:t>Since 2005 (the start of the IPCC emission scenarios), ~35% of the New Zealand coastline has been impacted by moderate to large earthquakes, notably the 2009 Mw 7.8 Dusky Sound and 2016 Mw 7.8 Kaikoura earthquakes.</a:t>
            </a:r>
          </a:p>
          <a:p>
            <a:endParaRPr lang="en-NZ" dirty="0">
              <a:latin typeface="Aptos" panose="020B0004020202020204" pitchFamily="34" charset="0"/>
            </a:endParaRPr>
          </a:p>
          <a:p>
            <a:r>
              <a:rPr lang="en-NZ" sz="1800" dirty="0">
                <a:effectLst/>
                <a:latin typeface="Aptos" panose="020B0004020202020204" pitchFamily="34" charset="0"/>
              </a:rPr>
              <a:t>To address this, we use published EQ slip models to estimate co-seismic offsets </a:t>
            </a:r>
            <a:r>
              <a:rPr lang="en-NZ" sz="1800" dirty="0">
                <a:latin typeface="Aptos" panose="020B0004020202020204" pitchFamily="34" charset="0"/>
              </a:rPr>
              <a:t>which are added to the total VLM cumulative estimate. </a:t>
            </a:r>
          </a:p>
          <a:p>
            <a:endParaRPr lang="en-NZ" dirty="0">
              <a:latin typeface="Aptos" panose="020B0004020202020204" pitchFamily="34" charset="0"/>
            </a:endParaRPr>
          </a:p>
          <a:p>
            <a:r>
              <a:rPr lang="en-NZ" sz="1800" dirty="0">
                <a:latin typeface="Aptos" panose="020B0004020202020204" pitchFamily="34" charset="0"/>
              </a:rPr>
              <a:t>P</a:t>
            </a:r>
            <a:r>
              <a:rPr lang="en-NZ" sz="1800" dirty="0">
                <a:effectLst/>
                <a:latin typeface="Aptos" panose="020B0004020202020204" pitchFamily="34" charset="0"/>
              </a:rPr>
              <a:t>ost-seismic transients are accounted for by introducing a rate change in VLM projections using an Omori-like decay (Ingleby and Wright 2017), allowing for the estimation of when post-seismic rates will return to interseismic levels in areas around Kaikoura and Dusky </a:t>
            </a:r>
            <a:endParaRPr lang="en-US" sz="1800" dirty="0"/>
          </a:p>
          <a:p>
            <a:endParaRPr lang="en-US" dirty="0"/>
          </a:p>
        </p:txBody>
      </p:sp>
      <p:pic>
        <p:nvPicPr>
          <p:cNvPr id="2" name="Picture 1">
            <a:extLst>
              <a:ext uri="{FF2B5EF4-FFF2-40B4-BE49-F238E27FC236}">
                <a16:creationId xmlns:a16="http://schemas.microsoft.com/office/drawing/2014/main" id="{F4517AF8-2283-7D1E-3CAC-05A111EDC079}"/>
              </a:ext>
            </a:extLst>
          </p:cNvPr>
          <p:cNvPicPr>
            <a:picLocks noChangeAspect="1"/>
          </p:cNvPicPr>
          <p:nvPr/>
        </p:nvPicPr>
        <p:blipFill>
          <a:blip r:embed="rId2"/>
          <a:srcRect l="26053" r="25899"/>
          <a:stretch/>
        </p:blipFill>
        <p:spPr>
          <a:xfrm>
            <a:off x="4345258" y="994680"/>
            <a:ext cx="7530353" cy="4904238"/>
          </a:xfrm>
          <a:prstGeom prst="rect">
            <a:avLst/>
          </a:prstGeom>
        </p:spPr>
      </p:pic>
    </p:spTree>
    <p:extLst>
      <p:ext uri="{BB962C8B-B14F-4D97-AF65-F5344CB8AC3E}">
        <p14:creationId xmlns:p14="http://schemas.microsoft.com/office/powerpoint/2010/main" val="2861514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9C467-9120-BE7B-F3A9-315CE4D4F56D}"/>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D8912DAF-35B1-866E-E6FF-1E949B7D0FE1}"/>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a:t>
            </a:r>
            <a:r>
              <a:rPr lang="en-US" kern="0" dirty="0">
                <a:latin typeface="Calibri" panose="020F0502020204030204" pitchFamily="34" charset="0"/>
                <a:cs typeface="Calibri" panose="020F0502020204030204" pitchFamily="34" charset="0"/>
              </a:rPr>
              <a:t>EQ offsets, post-seismic</a:t>
            </a:r>
            <a:r>
              <a:rPr lang="en-US" b="0" kern="0" dirty="0">
                <a:latin typeface="Calibri" panose="020F0502020204030204" pitchFamily="34" charset="0"/>
                <a:cs typeface="Calibri" panose="020F0502020204030204" pitchFamily="34" charset="0"/>
              </a:rPr>
              <a:t> and building loading</a:t>
            </a:r>
          </a:p>
        </p:txBody>
      </p:sp>
      <p:sp>
        <p:nvSpPr>
          <p:cNvPr id="27" name="Rectangle 26">
            <a:extLst>
              <a:ext uri="{FF2B5EF4-FFF2-40B4-BE49-F238E27FC236}">
                <a16:creationId xmlns:a16="http://schemas.microsoft.com/office/drawing/2014/main" id="{24222CFF-E93F-B86E-8DB3-9476969F4D5D}"/>
              </a:ext>
            </a:extLst>
          </p:cNvPr>
          <p:cNvSpPr/>
          <p:nvPr/>
        </p:nvSpPr>
        <p:spPr>
          <a:xfrm>
            <a:off x="8164874" y="1173095"/>
            <a:ext cx="324092" cy="1909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6EB556E-C33E-1F34-F8DB-1CBBAFF6838E}"/>
              </a:ext>
            </a:extLst>
          </p:cNvPr>
          <p:cNvPicPr>
            <a:picLocks noChangeAspect="1"/>
          </p:cNvPicPr>
          <p:nvPr/>
        </p:nvPicPr>
        <p:blipFill>
          <a:blip r:embed="rId2"/>
          <a:stretch>
            <a:fillRect/>
          </a:stretch>
        </p:blipFill>
        <p:spPr>
          <a:xfrm>
            <a:off x="7961376" y="3082918"/>
            <a:ext cx="4145280" cy="3017070"/>
          </a:xfrm>
          <a:prstGeom prst="rect">
            <a:avLst/>
          </a:prstGeom>
        </p:spPr>
      </p:pic>
      <p:pic>
        <p:nvPicPr>
          <p:cNvPr id="23" name="Picture 22" descr="A close-up of a map&#10;&#10;AI-generated content may be incorrect.">
            <a:extLst>
              <a:ext uri="{FF2B5EF4-FFF2-40B4-BE49-F238E27FC236}">
                <a16:creationId xmlns:a16="http://schemas.microsoft.com/office/drawing/2014/main" id="{F0F0D073-6003-6E7D-8F94-CC0D44587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474" y="964761"/>
            <a:ext cx="7457665" cy="4728903"/>
          </a:xfrm>
          <a:prstGeom prst="rect">
            <a:avLst/>
          </a:prstGeom>
        </p:spPr>
      </p:pic>
      <p:cxnSp>
        <p:nvCxnSpPr>
          <p:cNvPr id="24" name="Straight Connector 23">
            <a:extLst>
              <a:ext uri="{FF2B5EF4-FFF2-40B4-BE49-F238E27FC236}">
                <a16:creationId xmlns:a16="http://schemas.microsoft.com/office/drawing/2014/main" id="{1E36983C-A64E-39BC-5BF6-402570467702}"/>
              </a:ext>
            </a:extLst>
          </p:cNvPr>
          <p:cNvCxnSpPr>
            <a:cxnSpLocks/>
          </p:cNvCxnSpPr>
          <p:nvPr/>
        </p:nvCxnSpPr>
        <p:spPr>
          <a:xfrm>
            <a:off x="8841219" y="3494098"/>
            <a:ext cx="3162939" cy="195400"/>
          </a:xfrm>
          <a:prstGeom prst="line">
            <a:avLst/>
          </a:prstGeom>
          <a:ln w="28575">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E113AC7-86C8-CCD7-502A-89B800214E8A}"/>
              </a:ext>
            </a:extLst>
          </p:cNvPr>
          <p:cNvSpPr txBox="1"/>
          <p:nvPr/>
        </p:nvSpPr>
        <p:spPr>
          <a:xfrm>
            <a:off x="7923066" y="692236"/>
            <a:ext cx="3977520" cy="1959511"/>
          </a:xfrm>
          <a:prstGeom prst="rect">
            <a:avLst/>
          </a:prstGeom>
          <a:noFill/>
        </p:spPr>
        <p:txBody>
          <a:bodyPr wrap="square" rtlCol="0">
            <a:spAutoFit/>
          </a:bodyPr>
          <a:lstStyle/>
          <a:p>
            <a:pPr marL="571500" indent="-571500">
              <a:buFont typeface="Arial" panose="020B0604020202020204" pitchFamily="34" charset="0"/>
              <a:buChar char="•"/>
            </a:pPr>
            <a:endParaRPr lang="en-NZ" dirty="0">
              <a:effectLst/>
              <a:latin typeface="Calibri" panose="020F0502020204030204" pitchFamily="34" charset="0"/>
              <a:cs typeface="Calibri" panose="020F0502020204030204" pitchFamily="34" charset="0"/>
            </a:endParaRPr>
          </a:p>
          <a:p>
            <a:pPr marL="457200" indent="-457200">
              <a:spcAft>
                <a:spcPts val="800"/>
              </a:spcAft>
              <a:buFont typeface="Arial" panose="020B0604020202020204" pitchFamily="34" charset="0"/>
              <a:buChar char="•"/>
            </a:pPr>
            <a:r>
              <a:rPr lang="en-NZ" dirty="0">
                <a:effectLst/>
                <a:latin typeface="Calibri" panose="020F0502020204030204" pitchFamily="34" charset="0"/>
                <a:cs typeface="Calibri" panose="020F0502020204030204" pitchFamily="34" charset="0"/>
              </a:rPr>
              <a:t>In the case of Wellington current VLM rates are close to zero following the Kaikoura earthquake.</a:t>
            </a:r>
          </a:p>
          <a:p>
            <a:pPr marL="457200" indent="-457200">
              <a:spcAft>
                <a:spcPts val="800"/>
              </a:spcAft>
              <a:buFont typeface="Arial" panose="020B0604020202020204" pitchFamily="34" charset="0"/>
              <a:buChar char="•"/>
            </a:pPr>
            <a:endParaRPr lang="en-NZ" dirty="0">
              <a:latin typeface="Calibri" panose="020F0502020204030204" pitchFamily="34" charset="0"/>
              <a:cs typeface="Calibri" panose="020F0502020204030204" pitchFamily="34" charset="0"/>
            </a:endParaRPr>
          </a:p>
          <a:p>
            <a:pPr marL="457200" indent="-457200">
              <a:spcAft>
                <a:spcPts val="800"/>
              </a:spcAft>
              <a:buFont typeface="Arial" panose="020B0604020202020204" pitchFamily="34" charset="0"/>
              <a:buChar char="•"/>
            </a:pPr>
            <a:endParaRPr lang="en-NZ"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039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07A6B15-FCD1-4B2E-2A1A-6806F18AC51B}"/>
              </a:ext>
            </a:extLst>
          </p:cNvPr>
          <p:cNvGrpSpPr/>
          <p:nvPr/>
        </p:nvGrpSpPr>
        <p:grpSpPr>
          <a:xfrm>
            <a:off x="-18424" y="1304883"/>
            <a:ext cx="12030635" cy="3825755"/>
            <a:chOff x="-266269" y="-303093"/>
            <a:chExt cx="13353317" cy="4246369"/>
          </a:xfrm>
        </p:grpSpPr>
        <p:pic>
          <p:nvPicPr>
            <p:cNvPr id="5" name="Picture 4">
              <a:extLst>
                <a:ext uri="{FF2B5EF4-FFF2-40B4-BE49-F238E27FC236}">
                  <a16:creationId xmlns:a16="http://schemas.microsoft.com/office/drawing/2014/main" id="{5FD7674D-0560-A779-EB4A-EAE8A4312E74}"/>
                </a:ext>
              </a:extLst>
            </p:cNvPr>
            <p:cNvPicPr>
              <a:picLocks noChangeAspect="1"/>
            </p:cNvPicPr>
            <p:nvPr/>
          </p:nvPicPr>
          <p:blipFill>
            <a:blip r:embed="rId2"/>
            <a:stretch>
              <a:fillRect/>
            </a:stretch>
          </p:blipFill>
          <p:spPr>
            <a:xfrm>
              <a:off x="-216736" y="-303093"/>
              <a:ext cx="13303784" cy="4246369"/>
            </a:xfrm>
            <a:prstGeom prst="rect">
              <a:avLst/>
            </a:prstGeom>
          </p:spPr>
        </p:pic>
        <p:sp>
          <p:nvSpPr>
            <p:cNvPr id="6" name="Rectangle 5">
              <a:extLst>
                <a:ext uri="{FF2B5EF4-FFF2-40B4-BE49-F238E27FC236}">
                  <a16:creationId xmlns:a16="http://schemas.microsoft.com/office/drawing/2014/main" id="{36E882DD-3A21-1EF4-2C10-C6187FF8D3C8}"/>
                </a:ext>
              </a:extLst>
            </p:cNvPr>
            <p:cNvSpPr/>
            <p:nvPr/>
          </p:nvSpPr>
          <p:spPr>
            <a:xfrm>
              <a:off x="-194528" y="-292002"/>
              <a:ext cx="2199167" cy="1039911"/>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4ECAE6-6318-913C-83D1-9F42FC3A16AF}"/>
                </a:ext>
              </a:extLst>
            </p:cNvPr>
            <p:cNvPicPr>
              <a:picLocks noChangeAspect="1"/>
            </p:cNvPicPr>
            <p:nvPr/>
          </p:nvPicPr>
          <p:blipFill>
            <a:blip r:embed="rId3"/>
            <a:stretch>
              <a:fillRect/>
            </a:stretch>
          </p:blipFill>
          <p:spPr>
            <a:xfrm>
              <a:off x="34074" y="-179457"/>
              <a:ext cx="1758462" cy="271607"/>
            </a:xfrm>
            <a:prstGeom prst="rect">
              <a:avLst/>
            </a:prstGeom>
          </p:spPr>
        </p:pic>
        <p:sp>
          <p:nvSpPr>
            <p:cNvPr id="8" name="Rectangle 7">
              <a:extLst>
                <a:ext uri="{FF2B5EF4-FFF2-40B4-BE49-F238E27FC236}">
                  <a16:creationId xmlns:a16="http://schemas.microsoft.com/office/drawing/2014/main" id="{9E5E88C1-9A12-EABA-50D6-2FB1DA3375CD}"/>
                </a:ext>
              </a:extLst>
            </p:cNvPr>
            <p:cNvSpPr/>
            <p:nvPr/>
          </p:nvSpPr>
          <p:spPr>
            <a:xfrm>
              <a:off x="25822" y="-179458"/>
              <a:ext cx="1758463" cy="2716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E0BD917-1CE2-6C56-9CD1-0A1C778503FB}"/>
                </a:ext>
              </a:extLst>
            </p:cNvPr>
            <p:cNvSpPr txBox="1"/>
            <p:nvPr/>
          </p:nvSpPr>
          <p:spPr>
            <a:xfrm>
              <a:off x="137630" y="63144"/>
              <a:ext cx="335579" cy="338554"/>
            </a:xfrm>
            <a:prstGeom prst="rect">
              <a:avLst/>
            </a:prstGeom>
            <a:noFill/>
          </p:spPr>
          <p:txBody>
            <a:bodyPr wrap="square" rtlCol="0">
              <a:spAutoFit/>
            </a:bodyPr>
            <a:lstStyle/>
            <a:p>
              <a:r>
                <a:rPr lang="en-US" sz="1400" dirty="0"/>
                <a:t>0</a:t>
              </a:r>
            </a:p>
          </p:txBody>
        </p:sp>
        <p:sp>
          <p:nvSpPr>
            <p:cNvPr id="10" name="TextBox 9">
              <a:extLst>
                <a:ext uri="{FF2B5EF4-FFF2-40B4-BE49-F238E27FC236}">
                  <a16:creationId xmlns:a16="http://schemas.microsoft.com/office/drawing/2014/main" id="{979CE4DF-CC30-53F7-80C3-CE235287F47A}"/>
                </a:ext>
              </a:extLst>
            </p:cNvPr>
            <p:cNvSpPr txBox="1"/>
            <p:nvPr/>
          </p:nvSpPr>
          <p:spPr>
            <a:xfrm>
              <a:off x="1595416" y="49630"/>
              <a:ext cx="490307" cy="338554"/>
            </a:xfrm>
            <a:prstGeom prst="rect">
              <a:avLst/>
            </a:prstGeom>
            <a:noFill/>
          </p:spPr>
          <p:txBody>
            <a:bodyPr wrap="square" rtlCol="0">
              <a:spAutoFit/>
            </a:bodyPr>
            <a:lstStyle/>
            <a:p>
              <a:r>
                <a:rPr lang="en-US" sz="1400" dirty="0"/>
                <a:t>2.5</a:t>
              </a:r>
            </a:p>
          </p:txBody>
        </p:sp>
        <p:sp>
          <p:nvSpPr>
            <p:cNvPr id="11" name="TextBox 10">
              <a:extLst>
                <a:ext uri="{FF2B5EF4-FFF2-40B4-BE49-F238E27FC236}">
                  <a16:creationId xmlns:a16="http://schemas.microsoft.com/office/drawing/2014/main" id="{1848A96B-D3FC-7FFF-DE12-67317B8FA298}"/>
                </a:ext>
              </a:extLst>
            </p:cNvPr>
            <p:cNvSpPr txBox="1"/>
            <p:nvPr/>
          </p:nvSpPr>
          <p:spPr>
            <a:xfrm>
              <a:off x="-266269" y="63144"/>
              <a:ext cx="544577" cy="338554"/>
            </a:xfrm>
            <a:prstGeom prst="rect">
              <a:avLst/>
            </a:prstGeom>
            <a:noFill/>
          </p:spPr>
          <p:txBody>
            <a:bodyPr wrap="square" rtlCol="0">
              <a:spAutoFit/>
            </a:bodyPr>
            <a:lstStyle/>
            <a:p>
              <a:r>
                <a:rPr lang="en-US" sz="1400" dirty="0"/>
                <a:t>-0.3</a:t>
              </a:r>
            </a:p>
          </p:txBody>
        </p:sp>
        <p:sp>
          <p:nvSpPr>
            <p:cNvPr id="12" name="TextBox 11">
              <a:extLst>
                <a:ext uri="{FF2B5EF4-FFF2-40B4-BE49-F238E27FC236}">
                  <a16:creationId xmlns:a16="http://schemas.microsoft.com/office/drawing/2014/main" id="{E1487BF7-B7A1-E3D5-E447-27C2940E3145}"/>
                </a:ext>
              </a:extLst>
            </p:cNvPr>
            <p:cNvSpPr txBox="1"/>
            <p:nvPr/>
          </p:nvSpPr>
          <p:spPr>
            <a:xfrm>
              <a:off x="701811" y="61769"/>
              <a:ext cx="597814" cy="338554"/>
            </a:xfrm>
            <a:prstGeom prst="rect">
              <a:avLst/>
            </a:prstGeom>
            <a:noFill/>
          </p:spPr>
          <p:txBody>
            <a:bodyPr wrap="square" rtlCol="0">
              <a:spAutoFit/>
            </a:bodyPr>
            <a:lstStyle/>
            <a:p>
              <a:r>
                <a:rPr lang="en-US" sz="1400" dirty="0"/>
                <a:t>1.25</a:t>
              </a:r>
            </a:p>
          </p:txBody>
        </p:sp>
        <p:sp>
          <p:nvSpPr>
            <p:cNvPr id="13" name="TextBox 12">
              <a:extLst>
                <a:ext uri="{FF2B5EF4-FFF2-40B4-BE49-F238E27FC236}">
                  <a16:creationId xmlns:a16="http://schemas.microsoft.com/office/drawing/2014/main" id="{FF327E71-D6F9-8397-CCE4-231942C64727}"/>
                </a:ext>
              </a:extLst>
            </p:cNvPr>
            <p:cNvSpPr txBox="1"/>
            <p:nvPr/>
          </p:nvSpPr>
          <p:spPr>
            <a:xfrm>
              <a:off x="-93633" y="388095"/>
              <a:ext cx="2786515" cy="338554"/>
            </a:xfrm>
            <a:prstGeom prst="rect">
              <a:avLst/>
            </a:prstGeom>
            <a:noFill/>
          </p:spPr>
          <p:txBody>
            <a:bodyPr wrap="square" rtlCol="0">
              <a:spAutoFit/>
            </a:bodyPr>
            <a:lstStyle/>
            <a:p>
              <a:r>
                <a:rPr lang="en-US" sz="1600" dirty="0"/>
                <a:t>Co-Seismic VLM (m)</a:t>
              </a:r>
            </a:p>
          </p:txBody>
        </p:sp>
        <p:cxnSp>
          <p:nvCxnSpPr>
            <p:cNvPr id="14" name="Straight Arrow Connector 13">
              <a:extLst>
                <a:ext uri="{FF2B5EF4-FFF2-40B4-BE49-F238E27FC236}">
                  <a16:creationId xmlns:a16="http://schemas.microsoft.com/office/drawing/2014/main" id="{089E9378-DE9C-8F43-5D73-E541E6C507AC}"/>
                </a:ext>
              </a:extLst>
            </p:cNvPr>
            <p:cNvCxnSpPr>
              <a:cxnSpLocks/>
            </p:cNvCxnSpPr>
            <p:nvPr/>
          </p:nvCxnSpPr>
          <p:spPr>
            <a:xfrm flipV="1">
              <a:off x="10865674" y="1193391"/>
              <a:ext cx="1717265" cy="1510852"/>
            </a:xfrm>
            <a:prstGeom prst="straightConnector1">
              <a:avLst/>
            </a:prstGeom>
            <a:ln w="41275">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55F4631F-0AE2-CC26-ED50-12F3ED0729E0}"/>
                </a:ext>
              </a:extLst>
            </p:cNvPr>
            <p:cNvCxnSpPr>
              <a:cxnSpLocks/>
            </p:cNvCxnSpPr>
            <p:nvPr/>
          </p:nvCxnSpPr>
          <p:spPr>
            <a:xfrm flipH="1" flipV="1">
              <a:off x="278308" y="3080829"/>
              <a:ext cx="3156716" cy="120599"/>
            </a:xfrm>
            <a:prstGeom prst="straightConnector1">
              <a:avLst/>
            </a:prstGeom>
            <a:ln w="41275">
              <a:solidFill>
                <a:srgbClr val="FFFF00"/>
              </a:solidFill>
              <a:tailEnd type="triangle"/>
            </a:ln>
          </p:spPr>
          <p:style>
            <a:lnRef idx="2">
              <a:schemeClr val="accent1"/>
            </a:lnRef>
            <a:fillRef idx="0">
              <a:schemeClr val="accent1"/>
            </a:fillRef>
            <a:effectRef idx="1">
              <a:schemeClr val="accent1"/>
            </a:effectRef>
            <a:fontRef idx="minor">
              <a:schemeClr val="tx1"/>
            </a:fontRef>
          </p:style>
        </p:cxnSp>
      </p:grpSp>
      <p:sp>
        <p:nvSpPr>
          <p:cNvPr id="20" name="Title 1">
            <a:extLst>
              <a:ext uri="{FF2B5EF4-FFF2-40B4-BE49-F238E27FC236}">
                <a16:creationId xmlns:a16="http://schemas.microsoft.com/office/drawing/2014/main" id="{8ACA0A45-D84E-CA9F-D076-89AE40D50AF8}"/>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a:t>
            </a:r>
            <a:r>
              <a:rPr lang="en-US" kern="0" dirty="0">
                <a:latin typeface="Calibri" panose="020F0502020204030204" pitchFamily="34" charset="0"/>
                <a:cs typeface="Calibri" panose="020F0502020204030204" pitchFamily="34" charset="0"/>
              </a:rPr>
              <a:t>EQ offsets, post-seismic</a:t>
            </a:r>
            <a:r>
              <a:rPr lang="en-US" b="0" kern="0" dirty="0">
                <a:latin typeface="Calibri" panose="020F0502020204030204" pitchFamily="34" charset="0"/>
                <a:cs typeface="Calibri" panose="020F0502020204030204" pitchFamily="34" charset="0"/>
              </a:rPr>
              <a:t> and building loading</a:t>
            </a:r>
          </a:p>
        </p:txBody>
      </p:sp>
      <p:pic>
        <p:nvPicPr>
          <p:cNvPr id="25" name="Picture 24">
            <a:extLst>
              <a:ext uri="{FF2B5EF4-FFF2-40B4-BE49-F238E27FC236}">
                <a16:creationId xmlns:a16="http://schemas.microsoft.com/office/drawing/2014/main" id="{417293D0-7BA6-4C78-3835-48F69E285A28}"/>
              </a:ext>
            </a:extLst>
          </p:cNvPr>
          <p:cNvPicPr>
            <a:picLocks noChangeAspect="1"/>
          </p:cNvPicPr>
          <p:nvPr/>
        </p:nvPicPr>
        <p:blipFill>
          <a:blip r:embed="rId4"/>
          <a:stretch>
            <a:fillRect/>
          </a:stretch>
        </p:blipFill>
        <p:spPr>
          <a:xfrm>
            <a:off x="7522463" y="3786970"/>
            <a:ext cx="4120894" cy="2999320"/>
          </a:xfrm>
          <a:prstGeom prst="rect">
            <a:avLst/>
          </a:prstGeom>
        </p:spPr>
      </p:pic>
      <p:pic>
        <p:nvPicPr>
          <p:cNvPr id="26" name="Picture 25">
            <a:extLst>
              <a:ext uri="{FF2B5EF4-FFF2-40B4-BE49-F238E27FC236}">
                <a16:creationId xmlns:a16="http://schemas.microsoft.com/office/drawing/2014/main" id="{D79B1712-22C2-A4E6-E4E6-6A3BB9645FC5}"/>
              </a:ext>
            </a:extLst>
          </p:cNvPr>
          <p:cNvPicPr>
            <a:picLocks noChangeAspect="1"/>
          </p:cNvPicPr>
          <p:nvPr/>
        </p:nvPicPr>
        <p:blipFill>
          <a:blip r:embed="rId5"/>
          <a:stretch>
            <a:fillRect/>
          </a:stretch>
        </p:blipFill>
        <p:spPr>
          <a:xfrm>
            <a:off x="3401568" y="3786970"/>
            <a:ext cx="4120894" cy="2999320"/>
          </a:xfrm>
          <a:prstGeom prst="rect">
            <a:avLst/>
          </a:prstGeom>
        </p:spPr>
      </p:pic>
    </p:spTree>
    <p:extLst>
      <p:ext uri="{BB962C8B-B14F-4D97-AF65-F5344CB8AC3E}">
        <p14:creationId xmlns:p14="http://schemas.microsoft.com/office/powerpoint/2010/main" val="2787033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93337-DE7C-A9F9-6D26-97B6D56DF36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0C352EBC-0503-473F-6A74-44B3C5447745}"/>
              </a:ext>
            </a:extLst>
          </p:cNvPr>
          <p:cNvGrpSpPr/>
          <p:nvPr/>
        </p:nvGrpSpPr>
        <p:grpSpPr>
          <a:xfrm>
            <a:off x="80682" y="1304883"/>
            <a:ext cx="12030635" cy="5553117"/>
            <a:chOff x="-266269" y="-303093"/>
            <a:chExt cx="13353317" cy="6163642"/>
          </a:xfrm>
        </p:grpSpPr>
        <p:pic>
          <p:nvPicPr>
            <p:cNvPr id="5" name="Picture 4">
              <a:extLst>
                <a:ext uri="{FF2B5EF4-FFF2-40B4-BE49-F238E27FC236}">
                  <a16:creationId xmlns:a16="http://schemas.microsoft.com/office/drawing/2014/main" id="{0198BAB3-5AB8-D315-952E-01D211694244}"/>
                </a:ext>
              </a:extLst>
            </p:cNvPr>
            <p:cNvPicPr>
              <a:picLocks noChangeAspect="1"/>
            </p:cNvPicPr>
            <p:nvPr/>
          </p:nvPicPr>
          <p:blipFill>
            <a:blip r:embed="rId2"/>
            <a:stretch>
              <a:fillRect/>
            </a:stretch>
          </p:blipFill>
          <p:spPr>
            <a:xfrm>
              <a:off x="-216736" y="-303093"/>
              <a:ext cx="13303784" cy="4246369"/>
            </a:xfrm>
            <a:prstGeom prst="rect">
              <a:avLst/>
            </a:prstGeom>
          </p:spPr>
        </p:pic>
        <p:sp>
          <p:nvSpPr>
            <p:cNvPr id="6" name="Rectangle 5">
              <a:extLst>
                <a:ext uri="{FF2B5EF4-FFF2-40B4-BE49-F238E27FC236}">
                  <a16:creationId xmlns:a16="http://schemas.microsoft.com/office/drawing/2014/main" id="{D0B41E34-7A0E-FD68-2AFA-F59CAB344733}"/>
                </a:ext>
              </a:extLst>
            </p:cNvPr>
            <p:cNvSpPr/>
            <p:nvPr/>
          </p:nvSpPr>
          <p:spPr>
            <a:xfrm>
              <a:off x="-194528" y="-292002"/>
              <a:ext cx="2199167" cy="1039911"/>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B935DAC-BB10-7287-C088-48FC7AE5FDD3}"/>
                </a:ext>
              </a:extLst>
            </p:cNvPr>
            <p:cNvPicPr>
              <a:picLocks noChangeAspect="1"/>
            </p:cNvPicPr>
            <p:nvPr/>
          </p:nvPicPr>
          <p:blipFill>
            <a:blip r:embed="rId3"/>
            <a:stretch>
              <a:fillRect/>
            </a:stretch>
          </p:blipFill>
          <p:spPr>
            <a:xfrm>
              <a:off x="34074" y="-179457"/>
              <a:ext cx="1758462" cy="271607"/>
            </a:xfrm>
            <a:prstGeom prst="rect">
              <a:avLst/>
            </a:prstGeom>
          </p:spPr>
        </p:pic>
        <p:sp>
          <p:nvSpPr>
            <p:cNvPr id="8" name="Rectangle 7">
              <a:extLst>
                <a:ext uri="{FF2B5EF4-FFF2-40B4-BE49-F238E27FC236}">
                  <a16:creationId xmlns:a16="http://schemas.microsoft.com/office/drawing/2014/main" id="{4FBC6655-AF88-5972-0CBE-81EB040028F8}"/>
                </a:ext>
              </a:extLst>
            </p:cNvPr>
            <p:cNvSpPr/>
            <p:nvPr/>
          </p:nvSpPr>
          <p:spPr>
            <a:xfrm>
              <a:off x="25822" y="-179458"/>
              <a:ext cx="1758463" cy="27160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8B56516-30E9-FE4A-DE7F-D29F39CCB74D}"/>
                </a:ext>
              </a:extLst>
            </p:cNvPr>
            <p:cNvSpPr txBox="1"/>
            <p:nvPr/>
          </p:nvSpPr>
          <p:spPr>
            <a:xfrm>
              <a:off x="137630" y="63144"/>
              <a:ext cx="335579" cy="338554"/>
            </a:xfrm>
            <a:prstGeom prst="rect">
              <a:avLst/>
            </a:prstGeom>
            <a:noFill/>
          </p:spPr>
          <p:txBody>
            <a:bodyPr wrap="square" rtlCol="0">
              <a:spAutoFit/>
            </a:bodyPr>
            <a:lstStyle/>
            <a:p>
              <a:r>
                <a:rPr lang="en-US" sz="1400" dirty="0"/>
                <a:t>0</a:t>
              </a:r>
            </a:p>
          </p:txBody>
        </p:sp>
        <p:sp>
          <p:nvSpPr>
            <p:cNvPr id="10" name="TextBox 9">
              <a:extLst>
                <a:ext uri="{FF2B5EF4-FFF2-40B4-BE49-F238E27FC236}">
                  <a16:creationId xmlns:a16="http://schemas.microsoft.com/office/drawing/2014/main" id="{A719E05F-9E6D-30A6-66AB-B2A6EEB68AA3}"/>
                </a:ext>
              </a:extLst>
            </p:cNvPr>
            <p:cNvSpPr txBox="1"/>
            <p:nvPr/>
          </p:nvSpPr>
          <p:spPr>
            <a:xfrm>
              <a:off x="1595416" y="49630"/>
              <a:ext cx="490307" cy="338554"/>
            </a:xfrm>
            <a:prstGeom prst="rect">
              <a:avLst/>
            </a:prstGeom>
            <a:noFill/>
          </p:spPr>
          <p:txBody>
            <a:bodyPr wrap="square" rtlCol="0">
              <a:spAutoFit/>
            </a:bodyPr>
            <a:lstStyle/>
            <a:p>
              <a:r>
                <a:rPr lang="en-US" sz="1400" dirty="0"/>
                <a:t>2.5</a:t>
              </a:r>
            </a:p>
          </p:txBody>
        </p:sp>
        <p:sp>
          <p:nvSpPr>
            <p:cNvPr id="11" name="TextBox 10">
              <a:extLst>
                <a:ext uri="{FF2B5EF4-FFF2-40B4-BE49-F238E27FC236}">
                  <a16:creationId xmlns:a16="http://schemas.microsoft.com/office/drawing/2014/main" id="{B9E74563-8321-4B9E-E003-27A62C06E030}"/>
                </a:ext>
              </a:extLst>
            </p:cNvPr>
            <p:cNvSpPr txBox="1"/>
            <p:nvPr/>
          </p:nvSpPr>
          <p:spPr>
            <a:xfrm>
              <a:off x="-266269" y="63144"/>
              <a:ext cx="544577" cy="338554"/>
            </a:xfrm>
            <a:prstGeom prst="rect">
              <a:avLst/>
            </a:prstGeom>
            <a:noFill/>
          </p:spPr>
          <p:txBody>
            <a:bodyPr wrap="square" rtlCol="0">
              <a:spAutoFit/>
            </a:bodyPr>
            <a:lstStyle/>
            <a:p>
              <a:r>
                <a:rPr lang="en-US" sz="1400" dirty="0"/>
                <a:t>-0.3</a:t>
              </a:r>
            </a:p>
          </p:txBody>
        </p:sp>
        <p:sp>
          <p:nvSpPr>
            <p:cNvPr id="12" name="TextBox 11">
              <a:extLst>
                <a:ext uri="{FF2B5EF4-FFF2-40B4-BE49-F238E27FC236}">
                  <a16:creationId xmlns:a16="http://schemas.microsoft.com/office/drawing/2014/main" id="{A98E4E30-897C-FF15-F3CA-320FEF6D24B0}"/>
                </a:ext>
              </a:extLst>
            </p:cNvPr>
            <p:cNvSpPr txBox="1"/>
            <p:nvPr/>
          </p:nvSpPr>
          <p:spPr>
            <a:xfrm>
              <a:off x="701811" y="61769"/>
              <a:ext cx="597814" cy="338554"/>
            </a:xfrm>
            <a:prstGeom prst="rect">
              <a:avLst/>
            </a:prstGeom>
            <a:noFill/>
          </p:spPr>
          <p:txBody>
            <a:bodyPr wrap="square" rtlCol="0">
              <a:spAutoFit/>
            </a:bodyPr>
            <a:lstStyle/>
            <a:p>
              <a:r>
                <a:rPr lang="en-US" sz="1400" dirty="0"/>
                <a:t>1.25</a:t>
              </a:r>
            </a:p>
          </p:txBody>
        </p:sp>
        <p:sp>
          <p:nvSpPr>
            <p:cNvPr id="13" name="TextBox 12">
              <a:extLst>
                <a:ext uri="{FF2B5EF4-FFF2-40B4-BE49-F238E27FC236}">
                  <a16:creationId xmlns:a16="http://schemas.microsoft.com/office/drawing/2014/main" id="{3D635CB8-A752-FB50-ABFE-84ACB44B1271}"/>
                </a:ext>
              </a:extLst>
            </p:cNvPr>
            <p:cNvSpPr txBox="1"/>
            <p:nvPr/>
          </p:nvSpPr>
          <p:spPr>
            <a:xfrm>
              <a:off x="-93633" y="388095"/>
              <a:ext cx="2786515" cy="338554"/>
            </a:xfrm>
            <a:prstGeom prst="rect">
              <a:avLst/>
            </a:prstGeom>
            <a:noFill/>
          </p:spPr>
          <p:txBody>
            <a:bodyPr wrap="square" rtlCol="0">
              <a:spAutoFit/>
            </a:bodyPr>
            <a:lstStyle/>
            <a:p>
              <a:r>
                <a:rPr lang="en-US" sz="1600" dirty="0"/>
                <a:t>Co-Seismic VLM (m)</a:t>
              </a:r>
            </a:p>
          </p:txBody>
        </p:sp>
        <p:cxnSp>
          <p:nvCxnSpPr>
            <p:cNvPr id="14" name="Straight Arrow Connector 13">
              <a:extLst>
                <a:ext uri="{FF2B5EF4-FFF2-40B4-BE49-F238E27FC236}">
                  <a16:creationId xmlns:a16="http://schemas.microsoft.com/office/drawing/2014/main" id="{5477B3A4-A448-01EF-36FF-5898A04214A5}"/>
                </a:ext>
              </a:extLst>
            </p:cNvPr>
            <p:cNvCxnSpPr>
              <a:cxnSpLocks/>
              <a:stCxn id="17" idx="0"/>
            </p:cNvCxnSpPr>
            <p:nvPr/>
          </p:nvCxnSpPr>
          <p:spPr>
            <a:xfrm flipV="1">
              <a:off x="10865674" y="1193391"/>
              <a:ext cx="1717265" cy="1510852"/>
            </a:xfrm>
            <a:prstGeom prst="straightConnector1">
              <a:avLst/>
            </a:prstGeom>
            <a:ln w="41275">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A4FC6872-139B-C8F2-DF26-4E513A96A71E}"/>
                </a:ext>
              </a:extLst>
            </p:cNvPr>
            <p:cNvCxnSpPr>
              <a:cxnSpLocks/>
            </p:cNvCxnSpPr>
            <p:nvPr/>
          </p:nvCxnSpPr>
          <p:spPr>
            <a:xfrm flipV="1">
              <a:off x="6480313" y="1967948"/>
              <a:ext cx="1470991" cy="736295"/>
            </a:xfrm>
            <a:prstGeom prst="straightConnector1">
              <a:avLst/>
            </a:prstGeom>
            <a:ln w="41275">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AAF1636C-0806-00A3-833F-6727A2D51A83}"/>
                </a:ext>
              </a:extLst>
            </p:cNvPr>
            <p:cNvCxnSpPr>
              <a:cxnSpLocks/>
              <a:stCxn id="19" idx="0"/>
            </p:cNvCxnSpPr>
            <p:nvPr/>
          </p:nvCxnSpPr>
          <p:spPr>
            <a:xfrm flipV="1">
              <a:off x="2004639" y="1787547"/>
              <a:ext cx="4773848" cy="916696"/>
            </a:xfrm>
            <a:prstGeom prst="straightConnector1">
              <a:avLst/>
            </a:prstGeom>
            <a:ln w="41275">
              <a:solidFill>
                <a:srgbClr val="FFFF00"/>
              </a:solidFill>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1B263BE0-EABD-CD89-0456-0AC92F262595}"/>
                </a:ext>
              </a:extLst>
            </p:cNvPr>
            <p:cNvPicPr>
              <a:picLocks noChangeAspect="1"/>
            </p:cNvPicPr>
            <p:nvPr/>
          </p:nvPicPr>
          <p:blipFill>
            <a:blip r:embed="rId4"/>
            <a:stretch>
              <a:fillRect/>
            </a:stretch>
          </p:blipFill>
          <p:spPr>
            <a:xfrm>
              <a:off x="8644299" y="2704243"/>
              <a:ext cx="4442749" cy="3154996"/>
            </a:xfrm>
            <a:prstGeom prst="rect">
              <a:avLst/>
            </a:prstGeom>
          </p:spPr>
        </p:pic>
        <p:pic>
          <p:nvPicPr>
            <p:cNvPr id="18" name="Picture 17">
              <a:extLst>
                <a:ext uri="{FF2B5EF4-FFF2-40B4-BE49-F238E27FC236}">
                  <a16:creationId xmlns:a16="http://schemas.microsoft.com/office/drawing/2014/main" id="{9C40D810-7D01-A909-53F4-40F731E5F276}"/>
                </a:ext>
              </a:extLst>
            </p:cNvPr>
            <p:cNvPicPr>
              <a:picLocks noChangeAspect="1"/>
            </p:cNvPicPr>
            <p:nvPr/>
          </p:nvPicPr>
          <p:blipFill>
            <a:blip r:embed="rId5"/>
            <a:stretch>
              <a:fillRect/>
            </a:stretch>
          </p:blipFill>
          <p:spPr>
            <a:xfrm>
              <a:off x="4201549" y="2705553"/>
              <a:ext cx="4442750" cy="3154996"/>
            </a:xfrm>
            <a:prstGeom prst="rect">
              <a:avLst/>
            </a:prstGeom>
          </p:spPr>
        </p:pic>
        <p:pic>
          <p:nvPicPr>
            <p:cNvPr id="19" name="Picture 18">
              <a:extLst>
                <a:ext uri="{FF2B5EF4-FFF2-40B4-BE49-F238E27FC236}">
                  <a16:creationId xmlns:a16="http://schemas.microsoft.com/office/drawing/2014/main" id="{6B0B823C-8432-6830-06E7-211A34C53020}"/>
                </a:ext>
              </a:extLst>
            </p:cNvPr>
            <p:cNvPicPr>
              <a:picLocks noChangeAspect="1"/>
            </p:cNvPicPr>
            <p:nvPr/>
          </p:nvPicPr>
          <p:blipFill>
            <a:blip r:embed="rId6"/>
            <a:stretch>
              <a:fillRect/>
            </a:stretch>
          </p:blipFill>
          <p:spPr>
            <a:xfrm>
              <a:off x="-216736" y="2704243"/>
              <a:ext cx="4442750" cy="3154996"/>
            </a:xfrm>
            <a:prstGeom prst="rect">
              <a:avLst/>
            </a:prstGeom>
          </p:spPr>
        </p:pic>
      </p:grpSp>
      <p:sp>
        <p:nvSpPr>
          <p:cNvPr id="20" name="Title 1">
            <a:extLst>
              <a:ext uri="{FF2B5EF4-FFF2-40B4-BE49-F238E27FC236}">
                <a16:creationId xmlns:a16="http://schemas.microsoft.com/office/drawing/2014/main" id="{ACA28BE2-164C-981B-C40D-C8DE5C9E5760}"/>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a:t>
            </a:r>
            <a:r>
              <a:rPr lang="en-US" kern="0" dirty="0">
                <a:latin typeface="Calibri" panose="020F0502020204030204" pitchFamily="34" charset="0"/>
                <a:cs typeface="Calibri" panose="020F0502020204030204" pitchFamily="34" charset="0"/>
              </a:rPr>
              <a:t>EQ offsets, post-seismic</a:t>
            </a:r>
            <a:r>
              <a:rPr lang="en-US" b="0" kern="0" dirty="0">
                <a:latin typeface="Calibri" panose="020F0502020204030204" pitchFamily="34" charset="0"/>
                <a:cs typeface="Calibri" panose="020F0502020204030204" pitchFamily="34" charset="0"/>
              </a:rPr>
              <a:t> and building loading</a:t>
            </a:r>
          </a:p>
        </p:txBody>
      </p:sp>
      <p:cxnSp>
        <p:nvCxnSpPr>
          <p:cNvPr id="24" name="Straight Connector 23">
            <a:extLst>
              <a:ext uri="{FF2B5EF4-FFF2-40B4-BE49-F238E27FC236}">
                <a16:creationId xmlns:a16="http://schemas.microsoft.com/office/drawing/2014/main" id="{B9736BED-FF72-57B8-1FD9-F85BDF567AB5}"/>
              </a:ext>
            </a:extLst>
          </p:cNvPr>
          <p:cNvCxnSpPr/>
          <p:nvPr/>
        </p:nvCxnSpPr>
        <p:spPr>
          <a:xfrm>
            <a:off x="8922058" y="5832629"/>
            <a:ext cx="2032318" cy="71021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78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948AB-74F2-6C89-3E09-015384F738F3}"/>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BC1B4D3A-84D7-3431-F301-9A28E86536EA}"/>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EQ offsets, post-seismic and </a:t>
            </a:r>
            <a:r>
              <a:rPr lang="en-US" kern="0" dirty="0">
                <a:latin typeface="Calibri" panose="020F0502020204030204" pitchFamily="34" charset="0"/>
                <a:cs typeface="Calibri" panose="020F0502020204030204" pitchFamily="34" charset="0"/>
              </a:rPr>
              <a:t>building loading</a:t>
            </a:r>
          </a:p>
        </p:txBody>
      </p:sp>
      <p:pic>
        <p:nvPicPr>
          <p:cNvPr id="21" name="Picture 20">
            <a:extLst>
              <a:ext uri="{FF2B5EF4-FFF2-40B4-BE49-F238E27FC236}">
                <a16:creationId xmlns:a16="http://schemas.microsoft.com/office/drawing/2014/main" id="{25DECF50-8A19-0E77-25EF-B53EAF13E130}"/>
              </a:ext>
            </a:extLst>
          </p:cNvPr>
          <p:cNvPicPr>
            <a:picLocks noChangeAspect="1"/>
          </p:cNvPicPr>
          <p:nvPr/>
        </p:nvPicPr>
        <p:blipFill>
          <a:blip r:embed="rId2"/>
          <a:srcRect l="74579"/>
          <a:stretch/>
        </p:blipFill>
        <p:spPr>
          <a:xfrm>
            <a:off x="8021580" y="2278251"/>
            <a:ext cx="3720542" cy="4579749"/>
          </a:xfrm>
          <a:prstGeom prst="rect">
            <a:avLst/>
          </a:prstGeom>
        </p:spPr>
      </p:pic>
      <p:sp>
        <p:nvSpPr>
          <p:cNvPr id="22" name="TextBox 21">
            <a:extLst>
              <a:ext uri="{FF2B5EF4-FFF2-40B4-BE49-F238E27FC236}">
                <a16:creationId xmlns:a16="http://schemas.microsoft.com/office/drawing/2014/main" id="{312465E9-95A9-36C3-8814-F98386BD3852}"/>
              </a:ext>
            </a:extLst>
          </p:cNvPr>
          <p:cNvSpPr txBox="1"/>
          <p:nvPr/>
        </p:nvSpPr>
        <p:spPr>
          <a:xfrm>
            <a:off x="0" y="1937958"/>
            <a:ext cx="8021580" cy="1200329"/>
          </a:xfrm>
          <a:prstGeom prst="rect">
            <a:avLst/>
          </a:prstGeom>
          <a:noFill/>
        </p:spPr>
        <p:txBody>
          <a:bodyPr wrap="square" rtlCol="0">
            <a:spAutoFit/>
          </a:bodyPr>
          <a:lstStyle/>
          <a:p>
            <a:endParaRPr lang="en-NZ" kern="100" dirty="0">
              <a:latin typeface="Calibri" panose="020F0502020204030204" pitchFamily="34" charset="0"/>
              <a:ea typeface="Aptos" panose="020B0004020202020204" pitchFamily="34" charset="0"/>
              <a:cs typeface="Calibri" panose="020F0502020204030204" pitchFamily="34" charset="0"/>
            </a:endParaRPr>
          </a:p>
          <a:p>
            <a:pPr marL="571500" indent="-571500">
              <a:buFont typeface="Arial" panose="020B0604020202020204" pitchFamily="34" charset="0"/>
              <a:buChar char="•"/>
            </a:pPr>
            <a:r>
              <a:rPr lang="en-NZ" kern="100" dirty="0">
                <a:effectLst/>
                <a:latin typeface="Calibri" panose="020F0502020204030204" pitchFamily="34" charset="0"/>
                <a:ea typeface="Aptos" panose="020B0004020202020204" pitchFamily="34" charset="0"/>
                <a:cs typeface="Calibri" panose="020F0502020204030204" pitchFamily="34" charset="0"/>
              </a:rPr>
              <a:t>Using landcover and terrain classifiers, we identify anomalously high local VLM and link it to a likely driver.</a:t>
            </a:r>
          </a:p>
          <a:p>
            <a:pPr marL="571500" indent="-571500">
              <a:buFont typeface="Arial" panose="020B0604020202020204" pitchFamily="34" charset="0"/>
              <a:buChar char="•"/>
            </a:pPr>
            <a:endParaRPr lang="en-NZ" kern="100" dirty="0">
              <a:latin typeface="Calibri" panose="020F0502020204030204" pitchFamily="34" charset="0"/>
              <a:ea typeface="Aptos" panose="020B0004020202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949E5E0-7230-7500-D972-BF60BFCBE497}"/>
              </a:ext>
            </a:extLst>
          </p:cNvPr>
          <p:cNvPicPr>
            <a:picLocks noChangeAspect="1"/>
          </p:cNvPicPr>
          <p:nvPr/>
        </p:nvPicPr>
        <p:blipFill>
          <a:blip r:embed="rId3"/>
          <a:srcRect r="754"/>
          <a:stretch/>
        </p:blipFill>
        <p:spPr>
          <a:xfrm>
            <a:off x="911341" y="3086747"/>
            <a:ext cx="6198898" cy="2932645"/>
          </a:xfrm>
          <a:prstGeom prst="rect">
            <a:avLst/>
          </a:prstGeom>
        </p:spPr>
      </p:pic>
      <p:graphicFrame>
        <p:nvGraphicFramePr>
          <p:cNvPr id="3" name="Table 2">
            <a:extLst>
              <a:ext uri="{FF2B5EF4-FFF2-40B4-BE49-F238E27FC236}">
                <a16:creationId xmlns:a16="http://schemas.microsoft.com/office/drawing/2014/main" id="{EC31F25A-8BD7-F063-2C05-023D769A3DC7}"/>
              </a:ext>
            </a:extLst>
          </p:cNvPr>
          <p:cNvGraphicFramePr>
            <a:graphicFrameLocks noGrp="1"/>
          </p:cNvGraphicFramePr>
          <p:nvPr>
            <p:extLst>
              <p:ext uri="{D42A27DB-BD31-4B8C-83A1-F6EECF244321}">
                <p14:modId xmlns:p14="http://schemas.microsoft.com/office/powerpoint/2010/main" val="296778163"/>
              </p:ext>
            </p:extLst>
          </p:nvPr>
        </p:nvGraphicFramePr>
        <p:xfrm>
          <a:off x="7150744" y="794958"/>
          <a:ext cx="4741064" cy="1199708"/>
        </p:xfrm>
        <a:graphic>
          <a:graphicData uri="http://schemas.openxmlformats.org/drawingml/2006/table">
            <a:tbl>
              <a:tblPr firstRow="1" firstCol="1" bandRow="1">
                <a:tableStyleId>{69CF1AB2-1976-4502-BF36-3FF5EA218861}</a:tableStyleId>
              </a:tblPr>
              <a:tblGrid>
                <a:gridCol w="2001055">
                  <a:extLst>
                    <a:ext uri="{9D8B030D-6E8A-4147-A177-3AD203B41FA5}">
                      <a16:colId xmlns:a16="http://schemas.microsoft.com/office/drawing/2014/main" val="1068846451"/>
                    </a:ext>
                  </a:extLst>
                </a:gridCol>
                <a:gridCol w="1054479">
                  <a:extLst>
                    <a:ext uri="{9D8B030D-6E8A-4147-A177-3AD203B41FA5}">
                      <a16:colId xmlns:a16="http://schemas.microsoft.com/office/drawing/2014/main" val="3868267642"/>
                    </a:ext>
                  </a:extLst>
                </a:gridCol>
                <a:gridCol w="1685530">
                  <a:extLst>
                    <a:ext uri="{9D8B030D-6E8A-4147-A177-3AD203B41FA5}">
                      <a16:colId xmlns:a16="http://schemas.microsoft.com/office/drawing/2014/main" val="3706260890"/>
                    </a:ext>
                  </a:extLst>
                </a:gridCol>
              </a:tblGrid>
              <a:tr h="0">
                <a:tc>
                  <a:txBody>
                    <a:bodyPr/>
                    <a:lstStyle/>
                    <a:p>
                      <a:pPr>
                        <a:lnSpc>
                          <a:spcPct val="115000"/>
                        </a:lnSpc>
                        <a:spcAft>
                          <a:spcPts val="800"/>
                        </a:spcAft>
                        <a:tabLst>
                          <a:tab pos="194945" algn="l"/>
                        </a:tabLst>
                      </a:pPr>
                      <a:r>
                        <a:rPr lang="en-NZ" sz="1200" kern="100">
                          <a:effectLst/>
                        </a:rPr>
                        <a:t>Ground Cover</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Slope angle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Classification</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9626252"/>
                  </a:ext>
                </a:extLst>
              </a:tr>
              <a:tr h="0">
                <a:tc>
                  <a:txBody>
                    <a:bodyPr/>
                    <a:lstStyle/>
                    <a:p>
                      <a:pPr>
                        <a:lnSpc>
                          <a:spcPct val="115000"/>
                        </a:lnSpc>
                        <a:spcAft>
                          <a:spcPts val="800"/>
                        </a:spcAft>
                        <a:tabLst>
                          <a:tab pos="194945" algn="l"/>
                        </a:tabLst>
                      </a:pPr>
                      <a:r>
                        <a:rPr lang="en-NZ" sz="1200" kern="100">
                          <a:effectLst/>
                        </a:rPr>
                        <a:t>Urban</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Settlement/heave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9835914"/>
                  </a:ext>
                </a:extLst>
              </a:tr>
              <a:tr h="0">
                <a:tc>
                  <a:txBody>
                    <a:bodyPr/>
                    <a:lstStyle/>
                    <a:p>
                      <a:pPr>
                        <a:lnSpc>
                          <a:spcPct val="115000"/>
                        </a:lnSpc>
                        <a:spcAft>
                          <a:spcPts val="800"/>
                        </a:spcAft>
                        <a:tabLst>
                          <a:tab pos="194945" algn="l"/>
                        </a:tabLst>
                      </a:pPr>
                      <a:r>
                        <a:rPr lang="en-NZ" sz="1200" kern="100">
                          <a:effectLst/>
                        </a:rPr>
                        <a:t>Urban</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&gt;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Urban Landslide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3539197"/>
                  </a:ext>
                </a:extLst>
              </a:tr>
              <a:tr h="0">
                <a:tc>
                  <a:txBody>
                    <a:bodyPr/>
                    <a:lstStyle/>
                    <a:p>
                      <a:pPr>
                        <a:lnSpc>
                          <a:spcPct val="115000"/>
                        </a:lnSpc>
                        <a:spcAft>
                          <a:spcPts val="800"/>
                        </a:spcAft>
                        <a:tabLst>
                          <a:tab pos="194945" algn="l"/>
                        </a:tabLst>
                      </a:pPr>
                      <a:r>
                        <a:rPr lang="en-NZ" sz="1200" kern="100">
                          <a:effectLst/>
                        </a:rPr>
                        <a:t>Bare ground/rock</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&gt;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Landslide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2830277"/>
                  </a:ext>
                </a:extLst>
              </a:tr>
              <a:tr h="0">
                <a:tc>
                  <a:txBody>
                    <a:bodyPr/>
                    <a:lstStyle/>
                    <a:p>
                      <a:pPr>
                        <a:lnSpc>
                          <a:spcPct val="115000"/>
                        </a:lnSpc>
                        <a:spcAft>
                          <a:spcPts val="800"/>
                        </a:spcAft>
                        <a:tabLst>
                          <a:tab pos="194945" algn="l"/>
                        </a:tabLst>
                      </a:pPr>
                      <a:r>
                        <a:rPr lang="en-NZ" sz="1200" kern="100">
                          <a:effectLst/>
                        </a:rPr>
                        <a:t>Rural (forest, scrub, crop)</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&gt;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Landslide/Phase bias</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2128485"/>
                  </a:ext>
                </a:extLst>
              </a:tr>
              <a:tr h="0">
                <a:tc>
                  <a:txBody>
                    <a:bodyPr/>
                    <a:lstStyle/>
                    <a:p>
                      <a:pPr>
                        <a:lnSpc>
                          <a:spcPct val="115000"/>
                        </a:lnSpc>
                        <a:spcAft>
                          <a:spcPts val="800"/>
                        </a:spcAft>
                        <a:tabLst>
                          <a:tab pos="194945" algn="l"/>
                        </a:tabLst>
                      </a:pPr>
                      <a:r>
                        <a:rPr lang="en-NZ" sz="1200" kern="100">
                          <a:effectLst/>
                        </a:rPr>
                        <a:t>Rural (forest, scrub, crop)</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dirty="0">
                          <a:effectLst/>
                        </a:rPr>
                        <a:t>Phase-bias</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119015"/>
                  </a:ext>
                </a:extLst>
              </a:tr>
            </a:tbl>
          </a:graphicData>
        </a:graphic>
      </p:graphicFrame>
      <p:sp>
        <p:nvSpPr>
          <p:cNvPr id="24" name="TextBox 23">
            <a:extLst>
              <a:ext uri="{FF2B5EF4-FFF2-40B4-BE49-F238E27FC236}">
                <a16:creationId xmlns:a16="http://schemas.microsoft.com/office/drawing/2014/main" id="{DB9F70C3-194F-D25B-BC5A-DF59802317FA}"/>
              </a:ext>
            </a:extLst>
          </p:cNvPr>
          <p:cNvSpPr txBox="1"/>
          <p:nvPr/>
        </p:nvSpPr>
        <p:spPr>
          <a:xfrm>
            <a:off x="-1" y="943209"/>
            <a:ext cx="6943241" cy="1200329"/>
          </a:xfrm>
          <a:prstGeom prst="rect">
            <a:avLst/>
          </a:prstGeom>
          <a:noFill/>
        </p:spPr>
        <p:txBody>
          <a:bodyPr wrap="square">
            <a:spAutoFit/>
          </a:bodyPr>
          <a:lstStyle/>
          <a:p>
            <a:pPr marL="571500" indent="-571500">
              <a:buFont typeface="Arial" panose="020B0604020202020204" pitchFamily="34" charset="0"/>
              <a:buChar char="•"/>
            </a:pPr>
            <a:r>
              <a:rPr lang="en-NZ" dirty="0">
                <a:effectLst/>
                <a:latin typeface="Calibri" panose="020F0502020204030204" pitchFamily="34" charset="0"/>
                <a:cs typeface="Calibri" panose="020F0502020204030204" pitchFamily="34" charset="0"/>
              </a:rPr>
              <a:t>Following construction, buildings experience subsidence due to soil compaction and consolidation with  the</a:t>
            </a:r>
            <a:r>
              <a:rPr lang="en-NZ" kern="100" dirty="0">
                <a:effectLst/>
                <a:latin typeface="Calibri" panose="020F0502020204030204" pitchFamily="34" charset="0"/>
                <a:ea typeface="Aptos" panose="020B0004020202020204" pitchFamily="34" charset="0"/>
                <a:cs typeface="Calibri" panose="020F0502020204030204" pitchFamily="34" charset="0"/>
              </a:rPr>
              <a:t> highest rates of subsidence occurring within the first few years after construction but may have long lived transients (e.g. Parsons 2021). </a:t>
            </a:r>
          </a:p>
        </p:txBody>
      </p:sp>
    </p:spTree>
    <p:extLst>
      <p:ext uri="{BB962C8B-B14F-4D97-AF65-F5344CB8AC3E}">
        <p14:creationId xmlns:p14="http://schemas.microsoft.com/office/powerpoint/2010/main" val="3387324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E5C26-0307-8420-AD33-E46C15B67931}"/>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C1361F1A-9F6C-BBAA-95B9-9922D43D68C8}"/>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EQ offsets, post-seismic and </a:t>
            </a:r>
            <a:r>
              <a:rPr lang="en-US" kern="0" dirty="0">
                <a:latin typeface="Calibri" panose="020F0502020204030204" pitchFamily="34" charset="0"/>
                <a:cs typeface="Calibri" panose="020F0502020204030204" pitchFamily="34" charset="0"/>
              </a:rPr>
              <a:t>building loading</a:t>
            </a:r>
          </a:p>
        </p:txBody>
      </p:sp>
      <p:graphicFrame>
        <p:nvGraphicFramePr>
          <p:cNvPr id="3" name="Table 2">
            <a:extLst>
              <a:ext uri="{FF2B5EF4-FFF2-40B4-BE49-F238E27FC236}">
                <a16:creationId xmlns:a16="http://schemas.microsoft.com/office/drawing/2014/main" id="{61001C17-26BE-7A93-3625-D3D6D66CAF60}"/>
              </a:ext>
            </a:extLst>
          </p:cNvPr>
          <p:cNvGraphicFramePr>
            <a:graphicFrameLocks noGrp="1"/>
          </p:cNvGraphicFramePr>
          <p:nvPr/>
        </p:nvGraphicFramePr>
        <p:xfrm>
          <a:off x="7150744" y="794958"/>
          <a:ext cx="4741064" cy="1199708"/>
        </p:xfrm>
        <a:graphic>
          <a:graphicData uri="http://schemas.openxmlformats.org/drawingml/2006/table">
            <a:tbl>
              <a:tblPr firstRow="1" firstCol="1" bandRow="1">
                <a:tableStyleId>{69CF1AB2-1976-4502-BF36-3FF5EA218861}</a:tableStyleId>
              </a:tblPr>
              <a:tblGrid>
                <a:gridCol w="2001055">
                  <a:extLst>
                    <a:ext uri="{9D8B030D-6E8A-4147-A177-3AD203B41FA5}">
                      <a16:colId xmlns:a16="http://schemas.microsoft.com/office/drawing/2014/main" val="1068846451"/>
                    </a:ext>
                  </a:extLst>
                </a:gridCol>
                <a:gridCol w="1054479">
                  <a:extLst>
                    <a:ext uri="{9D8B030D-6E8A-4147-A177-3AD203B41FA5}">
                      <a16:colId xmlns:a16="http://schemas.microsoft.com/office/drawing/2014/main" val="3868267642"/>
                    </a:ext>
                  </a:extLst>
                </a:gridCol>
                <a:gridCol w="1685530">
                  <a:extLst>
                    <a:ext uri="{9D8B030D-6E8A-4147-A177-3AD203B41FA5}">
                      <a16:colId xmlns:a16="http://schemas.microsoft.com/office/drawing/2014/main" val="3706260890"/>
                    </a:ext>
                  </a:extLst>
                </a:gridCol>
              </a:tblGrid>
              <a:tr h="0">
                <a:tc>
                  <a:txBody>
                    <a:bodyPr/>
                    <a:lstStyle/>
                    <a:p>
                      <a:pPr>
                        <a:lnSpc>
                          <a:spcPct val="115000"/>
                        </a:lnSpc>
                        <a:spcAft>
                          <a:spcPts val="800"/>
                        </a:spcAft>
                        <a:tabLst>
                          <a:tab pos="194945" algn="l"/>
                        </a:tabLst>
                      </a:pPr>
                      <a:r>
                        <a:rPr lang="en-NZ" sz="1200" kern="100">
                          <a:effectLst/>
                        </a:rPr>
                        <a:t>Ground Cover</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Slope angle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Classification</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9626252"/>
                  </a:ext>
                </a:extLst>
              </a:tr>
              <a:tr h="0">
                <a:tc>
                  <a:txBody>
                    <a:bodyPr/>
                    <a:lstStyle/>
                    <a:p>
                      <a:pPr>
                        <a:lnSpc>
                          <a:spcPct val="115000"/>
                        </a:lnSpc>
                        <a:spcAft>
                          <a:spcPts val="800"/>
                        </a:spcAft>
                        <a:tabLst>
                          <a:tab pos="194945" algn="l"/>
                        </a:tabLst>
                      </a:pPr>
                      <a:r>
                        <a:rPr lang="en-NZ" sz="1200" kern="100">
                          <a:effectLst/>
                        </a:rPr>
                        <a:t>Urban</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Settlement/heave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9835914"/>
                  </a:ext>
                </a:extLst>
              </a:tr>
              <a:tr h="0">
                <a:tc>
                  <a:txBody>
                    <a:bodyPr/>
                    <a:lstStyle/>
                    <a:p>
                      <a:pPr>
                        <a:lnSpc>
                          <a:spcPct val="115000"/>
                        </a:lnSpc>
                        <a:spcAft>
                          <a:spcPts val="800"/>
                        </a:spcAft>
                        <a:tabLst>
                          <a:tab pos="194945" algn="l"/>
                        </a:tabLst>
                      </a:pPr>
                      <a:r>
                        <a:rPr lang="en-NZ" sz="1200" kern="100">
                          <a:effectLst/>
                        </a:rPr>
                        <a:t>Urban</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&gt;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Urban Landslide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3539197"/>
                  </a:ext>
                </a:extLst>
              </a:tr>
              <a:tr h="0">
                <a:tc>
                  <a:txBody>
                    <a:bodyPr/>
                    <a:lstStyle/>
                    <a:p>
                      <a:pPr>
                        <a:lnSpc>
                          <a:spcPct val="115000"/>
                        </a:lnSpc>
                        <a:spcAft>
                          <a:spcPts val="800"/>
                        </a:spcAft>
                        <a:tabLst>
                          <a:tab pos="194945" algn="l"/>
                        </a:tabLst>
                      </a:pPr>
                      <a:r>
                        <a:rPr lang="en-NZ" sz="1200" kern="100">
                          <a:effectLst/>
                        </a:rPr>
                        <a:t>Bare ground/rock</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&gt;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Landslide</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2830277"/>
                  </a:ext>
                </a:extLst>
              </a:tr>
              <a:tr h="0">
                <a:tc>
                  <a:txBody>
                    <a:bodyPr/>
                    <a:lstStyle/>
                    <a:p>
                      <a:pPr>
                        <a:lnSpc>
                          <a:spcPct val="115000"/>
                        </a:lnSpc>
                        <a:spcAft>
                          <a:spcPts val="800"/>
                        </a:spcAft>
                        <a:tabLst>
                          <a:tab pos="194945" algn="l"/>
                        </a:tabLst>
                      </a:pPr>
                      <a:r>
                        <a:rPr lang="en-NZ" sz="1200" kern="100">
                          <a:effectLst/>
                        </a:rPr>
                        <a:t>Rural (forest, scrub, crop)</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&gt;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Landslide/Phase bias</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2128485"/>
                  </a:ext>
                </a:extLst>
              </a:tr>
              <a:tr h="0">
                <a:tc>
                  <a:txBody>
                    <a:bodyPr/>
                    <a:lstStyle/>
                    <a:p>
                      <a:pPr>
                        <a:lnSpc>
                          <a:spcPct val="115000"/>
                        </a:lnSpc>
                        <a:spcAft>
                          <a:spcPts val="800"/>
                        </a:spcAft>
                        <a:tabLst>
                          <a:tab pos="194945" algn="l"/>
                        </a:tabLst>
                      </a:pPr>
                      <a:r>
                        <a:rPr lang="en-NZ" sz="1200" kern="100">
                          <a:effectLst/>
                        </a:rPr>
                        <a:t>Rural (forest, scrub, crop)</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a:effectLst/>
                        </a:rPr>
                        <a:t>&lt; 10</a:t>
                      </a:r>
                      <a:endParaRPr lang="en-NZ"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tabLst>
                          <a:tab pos="194945" algn="l"/>
                        </a:tabLst>
                      </a:pPr>
                      <a:r>
                        <a:rPr lang="en-NZ" sz="1200" kern="100" dirty="0">
                          <a:effectLst/>
                        </a:rPr>
                        <a:t>Phase-bias</a:t>
                      </a:r>
                      <a:endParaRPr lang="en-NZ"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6119015"/>
                  </a:ext>
                </a:extLst>
              </a:tr>
            </a:tbl>
          </a:graphicData>
        </a:graphic>
      </p:graphicFrame>
      <p:pic>
        <p:nvPicPr>
          <p:cNvPr id="25" name="Picture 24">
            <a:extLst>
              <a:ext uri="{FF2B5EF4-FFF2-40B4-BE49-F238E27FC236}">
                <a16:creationId xmlns:a16="http://schemas.microsoft.com/office/drawing/2014/main" id="{8788ED3E-8075-A89A-8700-8788E1DFF47C}"/>
              </a:ext>
            </a:extLst>
          </p:cNvPr>
          <p:cNvPicPr>
            <a:picLocks noChangeAspect="1"/>
          </p:cNvPicPr>
          <p:nvPr/>
        </p:nvPicPr>
        <p:blipFill>
          <a:blip r:embed="rId2"/>
          <a:stretch>
            <a:fillRect/>
          </a:stretch>
        </p:blipFill>
        <p:spPr>
          <a:xfrm>
            <a:off x="689698" y="2449290"/>
            <a:ext cx="5101502" cy="3713039"/>
          </a:xfrm>
          <a:prstGeom prst="rect">
            <a:avLst/>
          </a:prstGeom>
        </p:spPr>
      </p:pic>
      <p:sp>
        <p:nvSpPr>
          <p:cNvPr id="5" name="TextBox 4">
            <a:extLst>
              <a:ext uri="{FF2B5EF4-FFF2-40B4-BE49-F238E27FC236}">
                <a16:creationId xmlns:a16="http://schemas.microsoft.com/office/drawing/2014/main" id="{DCB8D5F6-2AB5-0117-AB06-ACA052790F3C}"/>
              </a:ext>
            </a:extLst>
          </p:cNvPr>
          <p:cNvSpPr txBox="1"/>
          <p:nvPr/>
        </p:nvSpPr>
        <p:spPr>
          <a:xfrm>
            <a:off x="-36576" y="971962"/>
            <a:ext cx="6169152" cy="1477328"/>
          </a:xfrm>
          <a:prstGeom prst="rect">
            <a:avLst/>
          </a:prstGeom>
          <a:noFill/>
        </p:spPr>
        <p:txBody>
          <a:bodyPr wrap="square">
            <a:spAutoFit/>
          </a:bodyPr>
          <a:lstStyle/>
          <a:p>
            <a:pPr marL="571500" indent="-571500">
              <a:buFont typeface="Arial" panose="020B0604020202020204" pitchFamily="34" charset="0"/>
              <a:buChar char="•"/>
            </a:pPr>
            <a:r>
              <a:rPr lang="en-NZ" kern="100" dirty="0">
                <a:effectLst/>
                <a:latin typeface="Calibri" panose="020F0502020204030204" pitchFamily="34" charset="0"/>
                <a:ea typeface="Aptos" panose="020B0004020202020204" pitchFamily="34" charset="0"/>
                <a:cs typeface="Calibri" panose="020F0502020204030204" pitchFamily="34" charset="0"/>
              </a:rPr>
              <a:t>For urban loading, we use a beta distribution peaking at 2030 (highest likelihood) but with a long tail sampling out to 2100 to incorporate extreme cases which we apply to points with </a:t>
            </a:r>
            <a:r>
              <a:rPr lang="en-NZ" dirty="0">
                <a:effectLst/>
                <a:latin typeface="Calibri" panose="020F0502020204030204" pitchFamily="34" charset="0"/>
                <a:cs typeface="Calibri" panose="020F0502020204030204" pitchFamily="34" charset="0"/>
              </a:rPr>
              <a:t> anomalous VLM values which lie  within urban areas</a:t>
            </a:r>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204CD88-9374-20DE-131A-2B5755C6D554}"/>
              </a:ext>
            </a:extLst>
          </p:cNvPr>
          <p:cNvPicPr>
            <a:picLocks noChangeAspect="1"/>
          </p:cNvPicPr>
          <p:nvPr/>
        </p:nvPicPr>
        <p:blipFill>
          <a:blip r:embed="rId3"/>
          <a:stretch>
            <a:fillRect/>
          </a:stretch>
        </p:blipFill>
        <p:spPr>
          <a:xfrm>
            <a:off x="7006425" y="2039231"/>
            <a:ext cx="4885382" cy="2394337"/>
          </a:xfrm>
          <a:prstGeom prst="rect">
            <a:avLst/>
          </a:prstGeom>
        </p:spPr>
      </p:pic>
      <p:pic>
        <p:nvPicPr>
          <p:cNvPr id="7" name="Picture 6">
            <a:extLst>
              <a:ext uri="{FF2B5EF4-FFF2-40B4-BE49-F238E27FC236}">
                <a16:creationId xmlns:a16="http://schemas.microsoft.com/office/drawing/2014/main" id="{488ED9F4-517A-DCBB-A0CD-4B2FE3D562A6}"/>
              </a:ext>
            </a:extLst>
          </p:cNvPr>
          <p:cNvPicPr>
            <a:picLocks noChangeAspect="1"/>
          </p:cNvPicPr>
          <p:nvPr/>
        </p:nvPicPr>
        <p:blipFill>
          <a:blip r:embed="rId4"/>
          <a:stretch>
            <a:fillRect/>
          </a:stretch>
        </p:blipFill>
        <p:spPr>
          <a:xfrm>
            <a:off x="7006426" y="4463663"/>
            <a:ext cx="4885382" cy="2394337"/>
          </a:xfrm>
          <a:prstGeom prst="rect">
            <a:avLst/>
          </a:prstGeom>
        </p:spPr>
      </p:pic>
    </p:spTree>
    <p:extLst>
      <p:ext uri="{BB962C8B-B14F-4D97-AF65-F5344CB8AC3E}">
        <p14:creationId xmlns:p14="http://schemas.microsoft.com/office/powerpoint/2010/main" val="128128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FCD1821-14A8-E412-645D-CF6DD77FA8FB}"/>
              </a:ext>
            </a:extLst>
          </p:cNvPr>
          <p:cNvPicPr>
            <a:picLocks noChangeAspect="1"/>
          </p:cNvPicPr>
          <p:nvPr/>
        </p:nvPicPr>
        <p:blipFill>
          <a:blip r:embed="rId2"/>
          <a:stretch>
            <a:fillRect/>
          </a:stretch>
        </p:blipFill>
        <p:spPr>
          <a:xfrm>
            <a:off x="5817994" y="725248"/>
            <a:ext cx="6374006" cy="2599109"/>
          </a:xfrm>
          <a:prstGeom prst="rect">
            <a:avLst/>
          </a:prstGeom>
        </p:spPr>
      </p:pic>
      <p:sp>
        <p:nvSpPr>
          <p:cNvPr id="9" name="TextBox 8">
            <a:extLst>
              <a:ext uri="{FF2B5EF4-FFF2-40B4-BE49-F238E27FC236}">
                <a16:creationId xmlns:a16="http://schemas.microsoft.com/office/drawing/2014/main" id="{69536FA3-F14C-F5F9-F6A7-ADD530AC768C}"/>
              </a:ext>
            </a:extLst>
          </p:cNvPr>
          <p:cNvSpPr txBox="1"/>
          <p:nvPr/>
        </p:nvSpPr>
        <p:spPr>
          <a:xfrm>
            <a:off x="-62518" y="105693"/>
            <a:ext cx="6462155" cy="553998"/>
          </a:xfrm>
          <a:prstGeom prst="rect">
            <a:avLst/>
          </a:prstGeom>
          <a:noFill/>
        </p:spPr>
        <p:txBody>
          <a:bodyPr wrap="none" rtlCol="0">
            <a:spAutoFit/>
          </a:bodyPr>
          <a:lstStyle/>
          <a:p>
            <a:pPr algn="ctr"/>
            <a:r>
              <a:rPr lang="en-NZ" sz="3000" dirty="0">
                <a:latin typeface="Calibri" panose="020F0502020204030204" pitchFamily="34" charset="0"/>
                <a:cs typeface="Calibri" panose="020F0502020204030204" pitchFamily="34" charset="0"/>
              </a:rPr>
              <a:t>Vertical Land Movement (VLM) Matters!</a:t>
            </a:r>
          </a:p>
        </p:txBody>
      </p:sp>
      <p:sp>
        <p:nvSpPr>
          <p:cNvPr id="29" name="TextBox 28">
            <a:extLst>
              <a:ext uri="{FF2B5EF4-FFF2-40B4-BE49-F238E27FC236}">
                <a16:creationId xmlns:a16="http://schemas.microsoft.com/office/drawing/2014/main" id="{B5E74676-10C9-44FD-CC87-293CFF1A6FDB}"/>
              </a:ext>
            </a:extLst>
          </p:cNvPr>
          <p:cNvSpPr txBox="1"/>
          <p:nvPr/>
        </p:nvSpPr>
        <p:spPr>
          <a:xfrm>
            <a:off x="0" y="659691"/>
            <a:ext cx="6096000" cy="2862322"/>
          </a:xfrm>
          <a:prstGeom prst="rect">
            <a:avLst/>
          </a:prstGeom>
          <a:noFill/>
        </p:spPr>
        <p:txBody>
          <a:bodyPr wrap="square" rtlCol="0">
            <a:spAutoFit/>
          </a:bodyPr>
          <a:lstStyle/>
          <a:p>
            <a:pPr marL="342900" indent="-342900">
              <a:buFont typeface="Arial" panose="020B0604020202020204" pitchFamily="34" charset="0"/>
              <a:buChar char="•"/>
            </a:pPr>
            <a:r>
              <a:rPr lang="en-NZ" dirty="0">
                <a:latin typeface="Calibri" panose="020F0502020204030204" pitchFamily="34" charset="0"/>
                <a:cs typeface="Calibri" panose="020F0502020204030204" pitchFamily="34" charset="0"/>
              </a:rPr>
              <a:t>Now a growing consensus that VLM is a key component to estimating RSLR.</a:t>
            </a:r>
          </a:p>
          <a:p>
            <a:pPr marL="342900" indent="-342900">
              <a:buFont typeface="Arial" panose="020B0604020202020204" pitchFamily="34" charset="0"/>
              <a:buChar char="•"/>
            </a:pPr>
            <a:endParaRPr lang="en-NZ"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NZ" dirty="0">
                <a:latin typeface="Calibri" panose="020F0502020204030204" pitchFamily="34" charset="0"/>
                <a:cs typeface="Calibri" panose="020F0502020204030204" pitchFamily="34" charset="0"/>
              </a:rPr>
              <a:t>Between 2014 and 2026, there has been a ~1,200% increase in annual publications focusing on InSAR-derived VLM for sea-level rise applications.</a:t>
            </a:r>
          </a:p>
          <a:p>
            <a:pPr marL="342900" indent="-342900">
              <a:buFont typeface="Arial" panose="020B0604020202020204" pitchFamily="34" charset="0"/>
              <a:buChar char="•"/>
            </a:pPr>
            <a:endParaRPr lang="en-NZ"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NZ" dirty="0">
                <a:latin typeface="Calibri" panose="020F0502020204030204" pitchFamily="34" charset="0"/>
                <a:cs typeface="Calibri" panose="020F0502020204030204" pitchFamily="34" charset="0"/>
              </a:rPr>
              <a:t>However, variations in both space and time make it challenging to incorporate into </a:t>
            </a:r>
            <a:r>
              <a:rPr lang="en-NZ" dirty="0" err="1">
                <a:latin typeface="Calibri" panose="020F0502020204030204" pitchFamily="34" charset="0"/>
                <a:cs typeface="Calibri" panose="020F0502020204030204" pitchFamily="34" charset="0"/>
              </a:rPr>
              <a:t>porjections</a:t>
            </a:r>
            <a:r>
              <a:rPr lang="en-NZ" dirty="0">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endParaRPr lang="en-NZ"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44EFBB16-81E1-456A-6B06-CC8BCDA6E57E}"/>
              </a:ext>
            </a:extLst>
          </p:cNvPr>
          <p:cNvSpPr txBox="1"/>
          <p:nvPr/>
        </p:nvSpPr>
        <p:spPr>
          <a:xfrm>
            <a:off x="5620377" y="3844498"/>
            <a:ext cx="6374006" cy="2031325"/>
          </a:xfrm>
          <a:prstGeom prst="rect">
            <a:avLst/>
          </a:prstGeom>
          <a:noFill/>
        </p:spPr>
        <p:txBody>
          <a:bodyPr wrap="square" rtlCol="0">
            <a:spAutoFit/>
          </a:bodyPr>
          <a:lstStyle/>
          <a:p>
            <a:pPr marL="342900" indent="-342900">
              <a:buFont typeface="Arial" panose="020B0604020202020204" pitchFamily="34" charset="0"/>
              <a:buChar char="•"/>
            </a:pPr>
            <a:r>
              <a:rPr lang="en-NZ" sz="1800" dirty="0">
                <a:effectLst/>
                <a:latin typeface="Aptos" panose="020B0004020202020204" pitchFamily="34" charset="0"/>
              </a:rPr>
              <a:t>Short-term transients from human activities, tectonics, or volcanism can affect VLM rates, questioning the validity of short-term estimates.</a:t>
            </a:r>
          </a:p>
          <a:p>
            <a:pPr marL="342900" indent="-342900">
              <a:buFont typeface="Arial" panose="020B0604020202020204" pitchFamily="34" charset="0"/>
              <a:buChar char="•"/>
            </a:pPr>
            <a:endParaRPr lang="en-NZ" sz="1800" dirty="0">
              <a:latin typeface="Aptos" panose="020B0004020202020204" pitchFamily="34" charset="0"/>
            </a:endParaRPr>
          </a:p>
          <a:p>
            <a:pPr marL="342900" indent="-342900">
              <a:buFont typeface="Arial" panose="020B0604020202020204" pitchFamily="34" charset="0"/>
              <a:buChar char="•"/>
            </a:pPr>
            <a:r>
              <a:rPr lang="en-NZ" dirty="0">
                <a:latin typeface="Calibri" panose="020F0502020204030204" pitchFamily="34" charset="0"/>
                <a:cs typeface="Calibri" panose="020F0502020204030204" pitchFamily="34" charset="0"/>
              </a:rPr>
              <a:t>While a number of studies have highlighted the issue, limited progress has been made on better projecting VLM beyond using linear rates</a:t>
            </a:r>
          </a:p>
        </p:txBody>
      </p:sp>
      <p:sp>
        <p:nvSpPr>
          <p:cNvPr id="13" name="Rectangle 12">
            <a:extLst>
              <a:ext uri="{FF2B5EF4-FFF2-40B4-BE49-F238E27FC236}">
                <a16:creationId xmlns:a16="http://schemas.microsoft.com/office/drawing/2014/main" id="{C5EB419A-8DE3-904A-EC3A-F3AE08F0E355}"/>
              </a:ext>
            </a:extLst>
          </p:cNvPr>
          <p:cNvSpPr/>
          <p:nvPr/>
        </p:nvSpPr>
        <p:spPr>
          <a:xfrm>
            <a:off x="140677" y="6198309"/>
            <a:ext cx="1979525" cy="6596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34F6ACA1-06B4-EDC3-1386-F858F5F4D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23" y="3185330"/>
            <a:ext cx="4129154" cy="361238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8CFB930-4FF2-2FF6-924F-066599E0D983}"/>
              </a:ext>
            </a:extLst>
          </p:cNvPr>
          <p:cNvSpPr txBox="1"/>
          <p:nvPr/>
        </p:nvSpPr>
        <p:spPr>
          <a:xfrm>
            <a:off x="5112577" y="6488668"/>
            <a:ext cx="2220552" cy="369332"/>
          </a:xfrm>
          <a:prstGeom prst="rect">
            <a:avLst/>
          </a:prstGeom>
          <a:noFill/>
        </p:spPr>
        <p:txBody>
          <a:bodyPr wrap="square">
            <a:spAutoFit/>
          </a:bodyPr>
          <a:lstStyle/>
          <a:p>
            <a:r>
              <a:rPr lang="en-NZ" sz="1800" dirty="0" err="1">
                <a:effectLst/>
                <a:latin typeface="Calibri" panose="020F0502020204030204" pitchFamily="34" charset="0"/>
                <a:ea typeface="Aptos" panose="020B0004020202020204" pitchFamily="34" charset="0"/>
              </a:rPr>
              <a:t>Govorcin</a:t>
            </a:r>
            <a:r>
              <a:rPr lang="en-NZ" sz="1800" dirty="0">
                <a:effectLst/>
                <a:latin typeface="Calibri" panose="020F0502020204030204" pitchFamily="34" charset="0"/>
                <a:ea typeface="Aptos" panose="020B0004020202020204" pitchFamily="34" charset="0"/>
              </a:rPr>
              <a:t> et al., 2025</a:t>
            </a:r>
            <a:endParaRPr lang="en-US" dirty="0"/>
          </a:p>
        </p:txBody>
      </p:sp>
    </p:spTree>
    <p:extLst>
      <p:ext uri="{BB962C8B-B14F-4D97-AF65-F5344CB8AC3E}">
        <p14:creationId xmlns:p14="http://schemas.microsoft.com/office/powerpoint/2010/main" val="18890655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descr="A screenshot of a map&#10;&#10;AI-generated content may be incorrect.">
            <a:extLst>
              <a:ext uri="{FF2B5EF4-FFF2-40B4-BE49-F238E27FC236}">
                <a16:creationId xmlns:a16="http://schemas.microsoft.com/office/drawing/2014/main" id="{6ACBB75C-9767-E631-DC6D-72831E703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6958"/>
            <a:ext cx="7315200" cy="6351349"/>
          </a:xfrm>
          <a:prstGeom prst="rect">
            <a:avLst/>
          </a:prstGeom>
        </p:spPr>
      </p:pic>
      <p:sp>
        <p:nvSpPr>
          <p:cNvPr id="60" name="Rectangle 59">
            <a:extLst>
              <a:ext uri="{FF2B5EF4-FFF2-40B4-BE49-F238E27FC236}">
                <a16:creationId xmlns:a16="http://schemas.microsoft.com/office/drawing/2014/main" id="{30891E67-A6FD-B757-E768-0F9B7792BF36}"/>
              </a:ext>
            </a:extLst>
          </p:cNvPr>
          <p:cNvSpPr/>
          <p:nvPr/>
        </p:nvSpPr>
        <p:spPr>
          <a:xfrm>
            <a:off x="4429932" y="109693"/>
            <a:ext cx="3332136" cy="45100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descr="A collage of graphs and charts&#10;&#10;AI-generated content may be incorrect.">
            <a:extLst>
              <a:ext uri="{FF2B5EF4-FFF2-40B4-BE49-F238E27FC236}">
                <a16:creationId xmlns:a16="http://schemas.microsoft.com/office/drawing/2014/main" id="{F97468B5-A13A-8628-796B-EC644E7562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835" y="962682"/>
            <a:ext cx="7465016" cy="3657018"/>
          </a:xfrm>
          <a:prstGeom prst="rect">
            <a:avLst/>
          </a:prstGeom>
        </p:spPr>
      </p:pic>
      <p:sp>
        <p:nvSpPr>
          <p:cNvPr id="61" name="Title 1">
            <a:extLst>
              <a:ext uri="{FF2B5EF4-FFF2-40B4-BE49-F238E27FC236}">
                <a16:creationId xmlns:a16="http://schemas.microsoft.com/office/drawing/2014/main" id="{EBAE1A2C-687A-9C1F-0C9A-03BA7A90F532}"/>
              </a:ext>
            </a:extLst>
          </p:cNvPr>
          <p:cNvSpPr txBox="1">
            <a:spLocks/>
          </p:cNvSpPr>
          <p:nvPr/>
        </p:nvSpPr>
        <p:spPr>
          <a:xfrm>
            <a:off x="-18424" y="0"/>
            <a:ext cx="10972800" cy="1143000"/>
          </a:xfrm>
          <a:prstGeom prst="rect">
            <a:avLst/>
          </a:prstGeom>
        </p:spPr>
        <p:txBody>
          <a:bodyPr/>
          <a:lstStyle>
            <a:lvl1pPr algn="l" rtl="0" eaLnBrk="0" fontAlgn="base" hangingPunct="0">
              <a:spcBef>
                <a:spcPct val="0"/>
              </a:spcBef>
              <a:spcAft>
                <a:spcPct val="0"/>
              </a:spcAft>
              <a:defRPr lang="en-NZ" sz="2800" b="1" dirty="0">
                <a:solidFill>
                  <a:srgbClr val="000000"/>
                </a:solidFill>
                <a:latin typeface="+mj-lt"/>
                <a:ea typeface="+mj-ea"/>
                <a:cs typeface="+mj-cs"/>
              </a:defRPr>
            </a:lvl1pPr>
            <a:lvl2pPr algn="l" rtl="0" eaLnBrk="0" fontAlgn="base" hangingPunct="0">
              <a:spcBef>
                <a:spcPct val="0"/>
              </a:spcBef>
              <a:spcAft>
                <a:spcPct val="0"/>
              </a:spcAft>
              <a:defRPr sz="2800" b="1">
                <a:solidFill>
                  <a:srgbClr val="000000"/>
                </a:solidFill>
                <a:latin typeface="Arial" charset="0"/>
              </a:defRPr>
            </a:lvl2pPr>
            <a:lvl3pPr algn="l" rtl="0" eaLnBrk="0" fontAlgn="base" hangingPunct="0">
              <a:spcBef>
                <a:spcPct val="0"/>
              </a:spcBef>
              <a:spcAft>
                <a:spcPct val="0"/>
              </a:spcAft>
              <a:defRPr sz="2800" b="1">
                <a:solidFill>
                  <a:srgbClr val="000000"/>
                </a:solidFill>
                <a:latin typeface="Arial" charset="0"/>
              </a:defRPr>
            </a:lvl3pPr>
            <a:lvl4pPr algn="l" rtl="0" eaLnBrk="0" fontAlgn="base" hangingPunct="0">
              <a:spcBef>
                <a:spcPct val="0"/>
              </a:spcBef>
              <a:spcAft>
                <a:spcPct val="0"/>
              </a:spcAft>
              <a:defRPr sz="2800" b="1">
                <a:solidFill>
                  <a:srgbClr val="000000"/>
                </a:solidFill>
                <a:latin typeface="Arial" charset="0"/>
              </a:defRPr>
            </a:lvl4pPr>
            <a:lvl5pPr algn="l" rtl="0" eaLnBrk="0" fontAlgn="base" hangingPunct="0">
              <a:spcBef>
                <a:spcPct val="0"/>
              </a:spcBef>
              <a:spcAft>
                <a:spcPct val="0"/>
              </a:spcAft>
              <a:defRPr sz="2800" b="1">
                <a:solidFill>
                  <a:srgbClr val="000000"/>
                </a:solidFill>
                <a:latin typeface="Arial" charset="0"/>
              </a:defRPr>
            </a:lvl5pPr>
            <a:lvl6pPr marL="457200" algn="l" rtl="0" eaLnBrk="1" fontAlgn="base" hangingPunct="1">
              <a:spcBef>
                <a:spcPct val="0"/>
              </a:spcBef>
              <a:spcAft>
                <a:spcPct val="0"/>
              </a:spcAft>
              <a:defRPr sz="2800" b="1">
                <a:solidFill>
                  <a:srgbClr val="FC9200"/>
                </a:solidFill>
                <a:latin typeface="Arial" charset="0"/>
              </a:defRPr>
            </a:lvl6pPr>
            <a:lvl7pPr marL="914400" algn="l" rtl="0" eaLnBrk="1" fontAlgn="base" hangingPunct="1">
              <a:spcBef>
                <a:spcPct val="0"/>
              </a:spcBef>
              <a:spcAft>
                <a:spcPct val="0"/>
              </a:spcAft>
              <a:defRPr sz="2800" b="1">
                <a:solidFill>
                  <a:srgbClr val="FC9200"/>
                </a:solidFill>
                <a:latin typeface="Arial" charset="0"/>
              </a:defRPr>
            </a:lvl7pPr>
            <a:lvl8pPr marL="1371600" algn="l" rtl="0" eaLnBrk="1" fontAlgn="base" hangingPunct="1">
              <a:spcBef>
                <a:spcPct val="0"/>
              </a:spcBef>
              <a:spcAft>
                <a:spcPct val="0"/>
              </a:spcAft>
              <a:defRPr sz="2800" b="1">
                <a:solidFill>
                  <a:srgbClr val="FC9200"/>
                </a:solidFill>
                <a:latin typeface="Arial" charset="0"/>
              </a:defRPr>
            </a:lvl8pPr>
            <a:lvl9pPr marL="1828800" algn="l" rtl="0" eaLnBrk="1" fontAlgn="base" hangingPunct="1">
              <a:spcBef>
                <a:spcPct val="0"/>
              </a:spcBef>
              <a:spcAft>
                <a:spcPct val="0"/>
              </a:spcAft>
              <a:defRPr sz="2800" b="1">
                <a:solidFill>
                  <a:srgbClr val="FC9200"/>
                </a:solidFill>
                <a:latin typeface="Arial" charset="0"/>
              </a:defRPr>
            </a:lvl9pPr>
          </a:lstStyle>
          <a:p>
            <a:r>
              <a:rPr lang="en-US" b="0" kern="0" dirty="0">
                <a:latin typeface="Calibri" panose="020F0502020204030204" pitchFamily="34" charset="0"/>
                <a:cs typeface="Calibri" panose="020F0502020204030204" pitchFamily="34" charset="0"/>
              </a:rPr>
              <a:t>VLM rate estimates: Fusing interseismic rates with current rates, EQ offsets, post-seismic and </a:t>
            </a:r>
            <a:r>
              <a:rPr lang="en-US" kern="0" dirty="0">
                <a:latin typeface="Calibri" panose="020F0502020204030204" pitchFamily="34" charset="0"/>
                <a:cs typeface="Calibri" panose="020F0502020204030204" pitchFamily="34" charset="0"/>
              </a:rPr>
              <a:t>building loading</a:t>
            </a:r>
          </a:p>
        </p:txBody>
      </p:sp>
      <p:sp>
        <p:nvSpPr>
          <p:cNvPr id="65" name="TextBox 64">
            <a:extLst>
              <a:ext uri="{FF2B5EF4-FFF2-40B4-BE49-F238E27FC236}">
                <a16:creationId xmlns:a16="http://schemas.microsoft.com/office/drawing/2014/main" id="{2D1C8A88-540B-9923-808D-4F67F9DDD731}"/>
              </a:ext>
            </a:extLst>
          </p:cNvPr>
          <p:cNvSpPr txBox="1"/>
          <p:nvPr/>
        </p:nvSpPr>
        <p:spPr>
          <a:xfrm>
            <a:off x="5842861" y="4728708"/>
            <a:ext cx="6055962" cy="2031325"/>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NZ" sz="1800" dirty="0">
                <a:effectLst/>
                <a:latin typeface="Calibri" panose="020F0502020204030204" pitchFamily="34" charset="0"/>
                <a:ea typeface="Aptos" panose="020B0004020202020204" pitchFamily="34" charset="0"/>
              </a:rPr>
              <a:t>The effect of the buildings on RSLR causes a short term bulge in the projections where we see the effect of the increased rate in RSLR over the next 20-30 years. </a:t>
            </a:r>
          </a:p>
          <a:p>
            <a:pPr marL="285750" indent="-285750">
              <a:buFont typeface="Arial" panose="020B0604020202020204" pitchFamily="34" charset="0"/>
              <a:buChar char="•"/>
            </a:pPr>
            <a:endParaRPr lang="en-NZ" sz="1800" dirty="0">
              <a:effectLst/>
              <a:latin typeface="Calibri" panose="020F0502020204030204" pitchFamily="34" charset="0"/>
              <a:ea typeface="Aptos" panose="020B0004020202020204" pitchFamily="34" charset="0"/>
            </a:endParaRPr>
          </a:p>
          <a:p>
            <a:pPr marL="285750" indent="-285750">
              <a:buFont typeface="Arial" panose="020B0604020202020204" pitchFamily="34" charset="0"/>
              <a:buChar char="•"/>
            </a:pPr>
            <a:r>
              <a:rPr lang="en-NZ" sz="1800" dirty="0">
                <a:effectLst/>
                <a:latin typeface="Calibri" panose="020F0502020204030204" pitchFamily="34" charset="0"/>
                <a:ea typeface="Aptos" panose="020B0004020202020204" pitchFamily="34" charset="0"/>
              </a:rPr>
              <a:t>In conventional approaches, by 2150, this would potentially add ~100’s mm of additional VLM compared with 30-50 mm derived here.</a:t>
            </a:r>
            <a:endParaRPr lang="en-US" dirty="0"/>
          </a:p>
        </p:txBody>
      </p:sp>
    </p:spTree>
    <p:extLst>
      <p:ext uri="{BB962C8B-B14F-4D97-AF65-F5344CB8AC3E}">
        <p14:creationId xmlns:p14="http://schemas.microsoft.com/office/powerpoint/2010/main" val="432782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977DA1-371C-F054-BB3D-6D6E542EB4E4}"/>
              </a:ext>
            </a:extLst>
          </p:cNvPr>
          <p:cNvPicPr>
            <a:picLocks noChangeAspect="1"/>
          </p:cNvPicPr>
          <p:nvPr/>
        </p:nvPicPr>
        <p:blipFill>
          <a:blip r:embed="rId3"/>
          <a:stretch>
            <a:fillRect/>
          </a:stretch>
        </p:blipFill>
        <p:spPr>
          <a:xfrm>
            <a:off x="-1" y="-1"/>
            <a:ext cx="12192126" cy="7062953"/>
          </a:xfrm>
          <a:prstGeom prst="rect">
            <a:avLst/>
          </a:prstGeom>
        </p:spPr>
      </p:pic>
      <p:sp>
        <p:nvSpPr>
          <p:cNvPr id="100355" name="Rectangle 2"/>
          <p:cNvSpPr>
            <a:spLocks noGrp="1" noChangeArrowheads="1"/>
          </p:cNvSpPr>
          <p:nvPr>
            <p:ph type="title"/>
          </p:nvPr>
        </p:nvSpPr>
        <p:spPr>
          <a:xfrm>
            <a:off x="1612980" y="123290"/>
            <a:ext cx="8229600" cy="642937"/>
          </a:xfrm>
        </p:spPr>
        <p:txBody>
          <a:bodyPr>
            <a:normAutofit fontScale="90000"/>
          </a:bodyPr>
          <a:lstStyle/>
          <a:p>
            <a:pPr eaLnBrk="1" hangingPunct="1"/>
            <a:r>
              <a:rPr lang="en-GB" sz="6600" dirty="0">
                <a:solidFill>
                  <a:srgbClr val="FFFFFF"/>
                </a:solidFill>
              </a:rPr>
              <a:t>Conclusions</a:t>
            </a:r>
          </a:p>
        </p:txBody>
      </p:sp>
      <p:sp>
        <p:nvSpPr>
          <p:cNvPr id="4" name="Text Box 8"/>
          <p:cNvSpPr txBox="1">
            <a:spLocks noChangeArrowheads="1"/>
          </p:cNvSpPr>
          <p:nvPr/>
        </p:nvSpPr>
        <p:spPr bwMode="auto">
          <a:xfrm>
            <a:off x="318052" y="1225689"/>
            <a:ext cx="11555896" cy="4339650"/>
          </a:xfrm>
          <a:prstGeom prst="rect">
            <a:avLst/>
          </a:prstGeom>
          <a:solidFill>
            <a:schemeClr val="bg1">
              <a:alpha val="64000"/>
            </a:schemeClr>
          </a:solidFill>
          <a:ln w="9525">
            <a:noFill/>
            <a:miter lim="800000"/>
            <a:headEnd/>
            <a:tailEnd/>
          </a:ln>
        </p:spPr>
        <p:txBody>
          <a:bodyPr wrap="square">
            <a:spAutoFit/>
          </a:bodyPr>
          <a:lstStyle/>
          <a:p>
            <a:pPr marL="457200" indent="-457200">
              <a:spcBef>
                <a:spcPct val="50000"/>
              </a:spcBef>
              <a:buFont typeface="Arial" panose="020B0604020202020204" pitchFamily="34" charset="0"/>
              <a:buChar char="•"/>
            </a:pPr>
            <a:r>
              <a:rPr lang="en-NZ" sz="2400" dirty="0">
                <a:latin typeface="Aptos" panose="020B0004020202020204" pitchFamily="34" charset="0"/>
                <a:ea typeface="Aptos" panose="020B0004020202020204" pitchFamily="34" charset="0"/>
                <a:cs typeface="Times New Roman" panose="02020603050405020304" pitchFamily="18" charset="0"/>
              </a:rPr>
              <a:t>W</a:t>
            </a:r>
            <a:r>
              <a:rPr lang="en-NZ" sz="2400" dirty="0">
                <a:effectLst/>
                <a:latin typeface="Aptos" panose="020B0004020202020204" pitchFamily="34" charset="0"/>
                <a:ea typeface="Aptos" panose="020B0004020202020204" pitchFamily="34" charset="0"/>
                <a:cs typeface="Times New Roman" panose="02020603050405020304" pitchFamily="18" charset="0"/>
              </a:rPr>
              <a:t>e’ve developed and implemented a VLM projection framework to help incorporate non-linear VLM into future RSLR projections. </a:t>
            </a:r>
          </a:p>
          <a:p>
            <a:pPr marL="457200" indent="-457200">
              <a:spcBef>
                <a:spcPct val="50000"/>
              </a:spcBef>
              <a:buFont typeface="Arial" panose="020B0604020202020204" pitchFamily="34" charset="0"/>
              <a:buChar char="•"/>
            </a:pPr>
            <a:r>
              <a:rPr lang="en-NZ" sz="2400" dirty="0">
                <a:effectLst/>
                <a:latin typeface="Aptos" panose="020B0004020202020204" pitchFamily="34" charset="0"/>
                <a:ea typeface="Aptos" panose="020B0004020202020204" pitchFamily="34" charset="0"/>
                <a:cs typeface="Times New Roman" panose="02020603050405020304" pitchFamily="18" charset="0"/>
              </a:rPr>
              <a:t>This approach avoids linearly projecting VLM into the future in areas where we know the underlying process is unlikely to continue into the future beyond a few decades. </a:t>
            </a:r>
          </a:p>
          <a:p>
            <a:pPr marL="457200" indent="-457200">
              <a:spcBef>
                <a:spcPct val="50000"/>
              </a:spcBef>
              <a:buFont typeface="Arial" panose="020B0604020202020204" pitchFamily="34" charset="0"/>
              <a:buChar char="•"/>
            </a:pPr>
            <a:r>
              <a:rPr lang="en-NZ" sz="2400" dirty="0">
                <a:effectLst/>
                <a:latin typeface="Aptos" panose="020B0004020202020204" pitchFamily="34" charset="0"/>
                <a:ea typeface="Aptos" panose="020B0004020202020204" pitchFamily="34" charset="0"/>
                <a:cs typeface="Times New Roman" panose="02020603050405020304" pitchFamily="18" charset="0"/>
              </a:rPr>
              <a:t>The adaptive ensemble approach easily allows for probability distributions to be modified and refined as new observations become available and can be tailored for different regional geologies and tectonic settings. </a:t>
            </a:r>
          </a:p>
          <a:p>
            <a:pPr marL="457200" indent="-457200">
              <a:spcBef>
                <a:spcPct val="50000"/>
              </a:spcBef>
              <a:buFont typeface="Arial" panose="020B0604020202020204" pitchFamily="34" charset="0"/>
              <a:buChar char="•"/>
            </a:pPr>
            <a:r>
              <a:rPr lang="en-NZ" sz="2400" dirty="0">
                <a:effectLst/>
                <a:latin typeface="Aptos" panose="020B0004020202020204" pitchFamily="34" charset="0"/>
                <a:ea typeface="Aptos" panose="020B0004020202020204" pitchFamily="34" charset="0"/>
                <a:cs typeface="Times New Roman" panose="02020603050405020304" pitchFamily="18" charset="0"/>
              </a:rPr>
              <a:t>For New Zealand, the most significant updates to the projections are found across the upper east coast of the South Island (Christchurch and north) where the impacts of recent earthquakes dominate the VLM projections</a:t>
            </a:r>
            <a:r>
              <a:rPr lang="en-NZ" sz="2400">
                <a:effectLst/>
                <a:latin typeface="Aptos" panose="020B0004020202020204" pitchFamily="34" charset="0"/>
                <a:ea typeface="Aptos" panose="020B0004020202020204" pitchFamily="34" charset="0"/>
                <a:cs typeface="Times New Roman" panose="02020603050405020304" pitchFamily="18" charset="0"/>
              </a:rPr>
              <a:t>. </a:t>
            </a:r>
            <a:endParaRPr lang="en-NZ"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31AEFA2A-B074-4C3F-8674-CA3810743987}"/>
              </a:ext>
            </a:extLst>
          </p:cNvPr>
          <p:cNvSpPr>
            <a:spLocks noGrp="1"/>
          </p:cNvSpPr>
          <p:nvPr>
            <p:ph type="sldNum" sz="quarter" idx="12"/>
          </p:nvPr>
        </p:nvSpPr>
        <p:spPr bwMode="auto">
          <a:xfrm>
            <a:off x="10513485" y="188913"/>
            <a:ext cx="1500716"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600" b="1" kern="1200">
                <a:solidFill>
                  <a:srgbClr val="DDDDDD"/>
                </a:solidFill>
                <a:latin typeface="Arial" charset="0"/>
                <a:ea typeface="+mn-ea"/>
                <a:cs typeface="+mn-cs"/>
              </a:defRPr>
            </a:lvl1pPr>
            <a:lvl2pPr marL="457200" algn="l" rtl="0" fontAlgn="base">
              <a:spcBef>
                <a:spcPct val="0"/>
              </a:spcBef>
              <a:spcAft>
                <a:spcPct val="0"/>
              </a:spcAft>
              <a:defRPr sz="1400" kern="1200">
                <a:solidFill>
                  <a:schemeClr val="tx1"/>
                </a:solidFill>
                <a:latin typeface="Arial" charset="0"/>
                <a:ea typeface="+mn-ea"/>
                <a:cs typeface="+mn-cs"/>
              </a:defRPr>
            </a:lvl2pPr>
            <a:lvl3pPr marL="914400" algn="l" rtl="0" fontAlgn="base">
              <a:spcBef>
                <a:spcPct val="0"/>
              </a:spcBef>
              <a:spcAft>
                <a:spcPct val="0"/>
              </a:spcAft>
              <a:defRPr sz="1400" kern="1200">
                <a:solidFill>
                  <a:schemeClr val="tx1"/>
                </a:solidFill>
                <a:latin typeface="Arial" charset="0"/>
                <a:ea typeface="+mn-ea"/>
                <a:cs typeface="+mn-cs"/>
              </a:defRPr>
            </a:lvl3pPr>
            <a:lvl4pPr marL="1371600" algn="l" rtl="0" fontAlgn="base">
              <a:spcBef>
                <a:spcPct val="0"/>
              </a:spcBef>
              <a:spcAft>
                <a:spcPct val="0"/>
              </a:spcAft>
              <a:defRPr sz="1400" kern="1200">
                <a:solidFill>
                  <a:schemeClr val="tx1"/>
                </a:solidFill>
                <a:latin typeface="Arial" charset="0"/>
                <a:ea typeface="+mn-ea"/>
                <a:cs typeface="+mn-cs"/>
              </a:defRPr>
            </a:lvl4pPr>
            <a:lvl5pPr marL="1828800" algn="l"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a:lstStyle>
          <a:p>
            <a:pPr>
              <a:defRPr/>
            </a:pPr>
            <a:fld id="{407443AD-C1EC-40B9-AE7B-263E2F6E05EB}" type="slidenum">
              <a:rPr lang="en-NZ" smtClean="0"/>
              <a:pPr>
                <a:defRPr/>
              </a:pPr>
              <a:t>21</a:t>
            </a:fld>
            <a:endParaRPr lang="en-NZ"/>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1ADDD135-583E-4482-98EC-927167DE4CB7}"/>
              </a:ext>
            </a:extLst>
          </p:cNvPr>
          <p:cNvSpPr>
            <a:spLocks noChangeArrowheads="1"/>
          </p:cNvSpPr>
          <p:nvPr/>
        </p:nvSpPr>
        <p:spPr bwMode="auto">
          <a:xfrm>
            <a:off x="1524000" y="1"/>
            <a:ext cx="43068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NZ" altLang="en-US" sz="2800">
                <a:solidFill>
                  <a:schemeClr val="bg1"/>
                </a:solidFill>
              </a:rPr>
              <a:t>Tectonics of New Zealand</a:t>
            </a:r>
          </a:p>
        </p:txBody>
      </p:sp>
      <p:sp>
        <p:nvSpPr>
          <p:cNvPr id="24579" name="Rectangle 3">
            <a:extLst>
              <a:ext uri="{FF2B5EF4-FFF2-40B4-BE49-F238E27FC236}">
                <a16:creationId xmlns:a16="http://schemas.microsoft.com/office/drawing/2014/main" id="{99A17F69-74D8-4CF7-8D6E-E9BC455CDDA4}"/>
              </a:ext>
            </a:extLst>
          </p:cNvPr>
          <p:cNvSpPr>
            <a:spLocks noChangeArrowheads="1"/>
          </p:cNvSpPr>
          <p:nvPr/>
        </p:nvSpPr>
        <p:spPr bwMode="auto">
          <a:xfrm>
            <a:off x="65586" y="385664"/>
            <a:ext cx="7230907"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endParaRPr lang="en-NZ" altLang="en-US" sz="2000" dirty="0">
              <a:latin typeface="Calibri" panose="020F0502020204030204" pitchFamily="34" charset="0"/>
              <a:cs typeface="Calibri" panose="020F0502020204030204" pitchFamily="34" charset="0"/>
            </a:endParaRPr>
          </a:p>
          <a:p>
            <a:pPr eaLnBrk="1" hangingPunct="1">
              <a:buFont typeface="Arial" panose="020B0604020202020204" pitchFamily="34" charset="0"/>
              <a:buChar char="•"/>
            </a:pPr>
            <a:r>
              <a:rPr lang="en-NZ" altLang="en-US" dirty="0">
                <a:latin typeface="Calibri" panose="020F0502020204030204" pitchFamily="34" charset="0"/>
                <a:cs typeface="Calibri" panose="020F0502020204030204" pitchFamily="34" charset="0"/>
              </a:rPr>
              <a:t>The component of motion normal to the boundary is accommodated along the Hikurangi subduction zone and faults in the overriding plate.</a:t>
            </a:r>
          </a:p>
          <a:p>
            <a:pPr>
              <a:buFont typeface="Arial" panose="020B0604020202020204" pitchFamily="34" charset="0"/>
              <a:buChar char="•"/>
            </a:pPr>
            <a:endParaRPr lang="en-NZ" altLang="en-US" dirty="0">
              <a:latin typeface="Calibri" panose="020F0502020204030204" pitchFamily="34" charset="0"/>
              <a:cs typeface="Calibri" panose="020F0502020204030204" pitchFamily="34" charset="0"/>
            </a:endParaRPr>
          </a:p>
          <a:p>
            <a:pPr>
              <a:buFont typeface="Arial" panose="020B0604020202020204" pitchFamily="34" charset="0"/>
              <a:buChar char="•"/>
            </a:pPr>
            <a:r>
              <a:rPr lang="en-NZ" altLang="en-US" dirty="0">
                <a:latin typeface="Calibri" panose="020F0502020204030204" pitchFamily="34" charset="0"/>
                <a:cs typeface="Calibri" panose="020F0502020204030204" pitchFamily="34" charset="0"/>
              </a:rPr>
              <a:t>The margin parallel component of plate motion in central New Zealand occurs via a combination of rotation (∼10 mm/yr) and strike-slip faulting in the upper plate (∼20 mm/yr)</a:t>
            </a:r>
          </a:p>
          <a:p>
            <a:pPr eaLnBrk="1" hangingPunct="1">
              <a:buFont typeface="Arial" panose="020B0604020202020204" pitchFamily="34" charset="0"/>
              <a:buChar char="•"/>
            </a:pPr>
            <a:endParaRPr lang="en-NZ" altLang="en-US" dirty="0">
              <a:latin typeface="Calibri" panose="020F0502020204030204" pitchFamily="34" charset="0"/>
              <a:cs typeface="Calibri" panose="020F0502020204030204" pitchFamily="34" charset="0"/>
            </a:endParaRPr>
          </a:p>
          <a:p>
            <a:pPr eaLnBrk="1" hangingPunct="1">
              <a:buFontTx/>
              <a:buChar char="•"/>
            </a:pPr>
            <a:endParaRPr lang="en-NZ" altLang="en-US" sz="2000" dirty="0">
              <a:latin typeface="Calibri" panose="020F0502020204030204" pitchFamily="34" charset="0"/>
              <a:cs typeface="Calibri" panose="020F0502020204030204" pitchFamily="34" charset="0"/>
            </a:endParaRPr>
          </a:p>
          <a:p>
            <a:pPr eaLnBrk="1" hangingPunct="1">
              <a:buFontTx/>
              <a:buChar char="•"/>
            </a:pPr>
            <a:endParaRPr lang="en-NZ" altLang="en-US" sz="2000" dirty="0">
              <a:latin typeface="Calibri" panose="020F0502020204030204" pitchFamily="34" charset="0"/>
              <a:cs typeface="Calibri" panose="020F0502020204030204" pitchFamily="34" charset="0"/>
            </a:endParaRPr>
          </a:p>
        </p:txBody>
      </p:sp>
      <p:sp>
        <p:nvSpPr>
          <p:cNvPr id="24581" name="Rectangle 5">
            <a:extLst>
              <a:ext uri="{FF2B5EF4-FFF2-40B4-BE49-F238E27FC236}">
                <a16:creationId xmlns:a16="http://schemas.microsoft.com/office/drawing/2014/main" id="{CC7FFDB9-E8ED-4D87-9690-C5BC987D6507}"/>
              </a:ext>
            </a:extLst>
          </p:cNvPr>
          <p:cNvSpPr>
            <a:spLocks noChangeArrowheads="1"/>
          </p:cNvSpPr>
          <p:nvPr/>
        </p:nvSpPr>
        <p:spPr bwMode="auto">
          <a:xfrm>
            <a:off x="96139" y="0"/>
            <a:ext cx="65765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NZ" altLang="en-US" sz="2800" dirty="0">
                <a:solidFill>
                  <a:schemeClr val="tx2"/>
                </a:solidFill>
              </a:rPr>
              <a:t>Tectonics of Aotearoa New Zealand</a:t>
            </a:r>
          </a:p>
        </p:txBody>
      </p:sp>
      <p:pic>
        <p:nvPicPr>
          <p:cNvPr id="24582" name="Picture 7">
            <a:extLst>
              <a:ext uri="{FF2B5EF4-FFF2-40B4-BE49-F238E27FC236}">
                <a16:creationId xmlns:a16="http://schemas.microsoft.com/office/drawing/2014/main" id="{DC185848-D69D-42AC-B417-87FCFEF0EE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0"/>
            <a:ext cx="4883150" cy="652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583" name="Group 20">
            <a:extLst>
              <a:ext uri="{FF2B5EF4-FFF2-40B4-BE49-F238E27FC236}">
                <a16:creationId xmlns:a16="http://schemas.microsoft.com/office/drawing/2014/main" id="{C74CCC45-1A61-4A0B-A52A-A2DAC49BE4D8}"/>
              </a:ext>
            </a:extLst>
          </p:cNvPr>
          <p:cNvGrpSpPr>
            <a:grpSpLocks/>
          </p:cNvGrpSpPr>
          <p:nvPr/>
        </p:nvGrpSpPr>
        <p:grpSpPr bwMode="auto">
          <a:xfrm>
            <a:off x="10437814" y="2168525"/>
            <a:ext cx="377825" cy="377825"/>
            <a:chOff x="6240871" y="2625977"/>
            <a:chExt cx="377505" cy="378544"/>
          </a:xfrm>
        </p:grpSpPr>
        <p:sp>
          <p:nvSpPr>
            <p:cNvPr id="20" name="Oval 19">
              <a:extLst>
                <a:ext uri="{FF2B5EF4-FFF2-40B4-BE49-F238E27FC236}">
                  <a16:creationId xmlns:a16="http://schemas.microsoft.com/office/drawing/2014/main" id="{A3ADB562-78E5-4054-830B-8A02D05B5110}"/>
                </a:ext>
              </a:extLst>
            </p:cNvPr>
            <p:cNvSpPr/>
            <p:nvPr/>
          </p:nvSpPr>
          <p:spPr>
            <a:xfrm>
              <a:off x="6240871" y="2625977"/>
              <a:ext cx="377505" cy="378544"/>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NZ"/>
            </a:p>
          </p:txBody>
        </p:sp>
        <p:pic>
          <p:nvPicPr>
            <p:cNvPr id="24594" name="Picture 2" descr="\\Darwin\barry\data1\slides\remsen\seismol\normal.jpg">
              <a:extLst>
                <a:ext uri="{FF2B5EF4-FFF2-40B4-BE49-F238E27FC236}">
                  <a16:creationId xmlns:a16="http://schemas.microsoft.com/office/drawing/2014/main" id="{8970EB84-2220-4AB7-A95E-36D0BF49307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448221">
              <a:off x="6240872" y="2625977"/>
              <a:ext cx="377504" cy="37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584" name="Group 29">
            <a:extLst>
              <a:ext uri="{FF2B5EF4-FFF2-40B4-BE49-F238E27FC236}">
                <a16:creationId xmlns:a16="http://schemas.microsoft.com/office/drawing/2014/main" id="{1228F117-6326-45E6-AB24-73E92C792E23}"/>
              </a:ext>
            </a:extLst>
          </p:cNvPr>
          <p:cNvGrpSpPr>
            <a:grpSpLocks/>
          </p:cNvGrpSpPr>
          <p:nvPr/>
        </p:nvGrpSpPr>
        <p:grpSpPr bwMode="auto">
          <a:xfrm>
            <a:off x="8997951" y="3600450"/>
            <a:ext cx="379413" cy="377825"/>
            <a:chOff x="6392504" y="4164340"/>
            <a:chExt cx="378544" cy="377504"/>
          </a:xfrm>
        </p:grpSpPr>
        <p:sp>
          <p:nvSpPr>
            <p:cNvPr id="29" name="Oval 28">
              <a:extLst>
                <a:ext uri="{FF2B5EF4-FFF2-40B4-BE49-F238E27FC236}">
                  <a16:creationId xmlns:a16="http://schemas.microsoft.com/office/drawing/2014/main" id="{62C3F301-F008-43FB-BCAB-590A0161F9E0}"/>
                </a:ext>
              </a:extLst>
            </p:cNvPr>
            <p:cNvSpPr/>
            <p:nvPr/>
          </p:nvSpPr>
          <p:spPr>
            <a:xfrm>
              <a:off x="6395672" y="4167512"/>
              <a:ext cx="372209" cy="371159"/>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NZ"/>
            </a:p>
          </p:txBody>
        </p:sp>
        <p:pic>
          <p:nvPicPr>
            <p:cNvPr id="24592" name="Picture 3" descr="\\Darwin\barry\data1\slides\remsen\seismol\strike.jpg">
              <a:extLst>
                <a:ext uri="{FF2B5EF4-FFF2-40B4-BE49-F238E27FC236}">
                  <a16:creationId xmlns:a16="http://schemas.microsoft.com/office/drawing/2014/main" id="{3D0BACC8-43F1-43B7-9E0E-9314DE915DEF}"/>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623316">
              <a:off x="6393024" y="4163820"/>
              <a:ext cx="377504" cy="37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585" name="Group 22">
            <a:extLst>
              <a:ext uri="{FF2B5EF4-FFF2-40B4-BE49-F238E27FC236}">
                <a16:creationId xmlns:a16="http://schemas.microsoft.com/office/drawing/2014/main" id="{C9058F78-C7EC-4B30-8134-91A7EFB34952}"/>
              </a:ext>
            </a:extLst>
          </p:cNvPr>
          <p:cNvGrpSpPr>
            <a:grpSpLocks/>
          </p:cNvGrpSpPr>
          <p:nvPr/>
        </p:nvGrpSpPr>
        <p:grpSpPr bwMode="auto">
          <a:xfrm>
            <a:off x="11490326" y="3225800"/>
            <a:ext cx="377825" cy="377825"/>
            <a:chOff x="8417085" y="3225500"/>
            <a:chExt cx="377504" cy="378544"/>
          </a:xfrm>
        </p:grpSpPr>
        <p:sp>
          <p:nvSpPr>
            <p:cNvPr id="22" name="Oval 21">
              <a:extLst>
                <a:ext uri="{FF2B5EF4-FFF2-40B4-BE49-F238E27FC236}">
                  <a16:creationId xmlns:a16="http://schemas.microsoft.com/office/drawing/2014/main" id="{BAB616E6-642C-4C91-A75E-F187B4BF6DC9}"/>
                </a:ext>
              </a:extLst>
            </p:cNvPr>
            <p:cNvSpPr/>
            <p:nvPr/>
          </p:nvSpPr>
          <p:spPr>
            <a:xfrm>
              <a:off x="8420257" y="3228681"/>
              <a:ext cx="371159" cy="372182"/>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NZ"/>
            </a:p>
          </p:txBody>
        </p:sp>
        <p:pic>
          <p:nvPicPr>
            <p:cNvPr id="24590" name="Picture 4" descr="\\Darwin\barry\data1\slides\remsen\seismol\thrust.jpg">
              <a:extLst>
                <a:ext uri="{FF2B5EF4-FFF2-40B4-BE49-F238E27FC236}">
                  <a16:creationId xmlns:a16="http://schemas.microsoft.com/office/drawing/2014/main" id="{59244ABC-03A6-4CDF-A954-169086E94FF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71475">
              <a:off x="8417085" y="3225500"/>
              <a:ext cx="377504" cy="37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586" name="Group 32">
            <a:extLst>
              <a:ext uri="{FF2B5EF4-FFF2-40B4-BE49-F238E27FC236}">
                <a16:creationId xmlns:a16="http://schemas.microsoft.com/office/drawing/2014/main" id="{DBE45C39-B7C3-4A9D-B673-48BAE0C15EE1}"/>
              </a:ext>
            </a:extLst>
          </p:cNvPr>
          <p:cNvGrpSpPr>
            <a:grpSpLocks/>
          </p:cNvGrpSpPr>
          <p:nvPr/>
        </p:nvGrpSpPr>
        <p:grpSpPr bwMode="auto">
          <a:xfrm rot="20567065">
            <a:off x="8085139" y="4883150"/>
            <a:ext cx="377825" cy="377825"/>
            <a:chOff x="8417085" y="3225500"/>
            <a:chExt cx="377504" cy="378544"/>
          </a:xfrm>
        </p:grpSpPr>
        <p:sp>
          <p:nvSpPr>
            <p:cNvPr id="34" name="Oval 33">
              <a:extLst>
                <a:ext uri="{FF2B5EF4-FFF2-40B4-BE49-F238E27FC236}">
                  <a16:creationId xmlns:a16="http://schemas.microsoft.com/office/drawing/2014/main" id="{4920A4DC-FE07-4935-AB1D-4F92AD8C79D2}"/>
                </a:ext>
              </a:extLst>
            </p:cNvPr>
            <p:cNvSpPr/>
            <p:nvPr/>
          </p:nvSpPr>
          <p:spPr>
            <a:xfrm>
              <a:off x="8420257" y="3228681"/>
              <a:ext cx="371159" cy="372182"/>
            </a:xfrm>
            <a:prstGeom prst="ellipse">
              <a:avLst/>
            </a:prstGeom>
            <a:solidFill>
              <a:schemeClr val="bg1"/>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NZ"/>
            </a:p>
          </p:txBody>
        </p:sp>
        <p:pic>
          <p:nvPicPr>
            <p:cNvPr id="24588" name="Picture 4" descr="\\Darwin\barry\data1\slides\remsen\seismol\thrust.jpg">
              <a:extLst>
                <a:ext uri="{FF2B5EF4-FFF2-40B4-BE49-F238E27FC236}">
                  <a16:creationId xmlns:a16="http://schemas.microsoft.com/office/drawing/2014/main" id="{FFAD94D2-C480-4DEC-8261-F667E4961CC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71475">
              <a:off x="8417085" y="3225500"/>
              <a:ext cx="377504" cy="37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Picture 3">
            <a:extLst>
              <a:ext uri="{FF2B5EF4-FFF2-40B4-BE49-F238E27FC236}">
                <a16:creationId xmlns:a16="http://schemas.microsoft.com/office/drawing/2014/main" id="{62EEC8F3-FEC2-49CE-AF51-6D822D6D2DF3}"/>
              </a:ext>
            </a:extLst>
          </p:cNvPr>
          <p:cNvPicPr>
            <a:picLocks noChangeAspect="1"/>
          </p:cNvPicPr>
          <p:nvPr/>
        </p:nvPicPr>
        <p:blipFill rotWithShape="1">
          <a:blip r:embed="rId6"/>
          <a:srcRect l="14725" t="23853" r="53236" b="12905"/>
          <a:stretch/>
        </p:blipFill>
        <p:spPr>
          <a:xfrm>
            <a:off x="7620867" y="205660"/>
            <a:ext cx="2545719" cy="2826555"/>
          </a:xfrm>
          <a:prstGeom prst="rect">
            <a:avLst/>
          </a:prstGeom>
        </p:spPr>
      </p:pic>
      <p:sp>
        <p:nvSpPr>
          <p:cNvPr id="5" name="TextBox 4">
            <a:extLst>
              <a:ext uri="{FF2B5EF4-FFF2-40B4-BE49-F238E27FC236}">
                <a16:creationId xmlns:a16="http://schemas.microsoft.com/office/drawing/2014/main" id="{9EC927E4-67D3-4C0E-84E9-DFBF2FE3D1F5}"/>
              </a:ext>
            </a:extLst>
          </p:cNvPr>
          <p:cNvSpPr txBox="1"/>
          <p:nvPr/>
        </p:nvSpPr>
        <p:spPr>
          <a:xfrm>
            <a:off x="5852749" y="2264721"/>
            <a:ext cx="1951839" cy="276999"/>
          </a:xfrm>
          <a:prstGeom prst="rect">
            <a:avLst/>
          </a:prstGeom>
          <a:noFill/>
        </p:spPr>
        <p:txBody>
          <a:bodyPr wrap="square" rtlCol="0">
            <a:spAutoFit/>
          </a:bodyPr>
          <a:lstStyle/>
          <a:p>
            <a:r>
              <a:rPr lang="en-NZ" sz="1200" dirty="0"/>
              <a:t>Beavan et al., 2016</a:t>
            </a:r>
          </a:p>
        </p:txBody>
      </p:sp>
      <p:sp>
        <p:nvSpPr>
          <p:cNvPr id="24" name="TextBox 23">
            <a:extLst>
              <a:ext uri="{FF2B5EF4-FFF2-40B4-BE49-F238E27FC236}">
                <a16:creationId xmlns:a16="http://schemas.microsoft.com/office/drawing/2014/main" id="{95DE32CF-14E5-45B7-AE0D-6CAA3EF59188}"/>
              </a:ext>
            </a:extLst>
          </p:cNvPr>
          <p:cNvSpPr txBox="1"/>
          <p:nvPr/>
        </p:nvSpPr>
        <p:spPr>
          <a:xfrm>
            <a:off x="7620867" y="2986107"/>
            <a:ext cx="2756214" cy="276999"/>
          </a:xfrm>
          <a:prstGeom prst="rect">
            <a:avLst/>
          </a:prstGeom>
          <a:noFill/>
        </p:spPr>
        <p:txBody>
          <a:bodyPr wrap="square" rtlCol="0">
            <a:spAutoFit/>
          </a:bodyPr>
          <a:lstStyle/>
          <a:p>
            <a:r>
              <a:rPr lang="en-NZ" sz="1200" dirty="0">
                <a:solidFill>
                  <a:schemeClr val="tx2"/>
                </a:solidFill>
              </a:rPr>
              <a:t>Wallace et al., 2016; Kaneko et al., 2018</a:t>
            </a:r>
          </a:p>
        </p:txBody>
      </p:sp>
      <p:pic>
        <p:nvPicPr>
          <p:cNvPr id="8" name="Picture 7">
            <a:extLst>
              <a:ext uri="{FF2B5EF4-FFF2-40B4-BE49-F238E27FC236}">
                <a16:creationId xmlns:a16="http://schemas.microsoft.com/office/drawing/2014/main" id="{C00288E1-2449-43F6-BD68-4EF511244962}"/>
              </a:ext>
            </a:extLst>
          </p:cNvPr>
          <p:cNvPicPr>
            <a:picLocks noChangeAspect="1"/>
          </p:cNvPicPr>
          <p:nvPr/>
        </p:nvPicPr>
        <p:blipFill>
          <a:blip r:embed="rId7"/>
          <a:stretch>
            <a:fillRect/>
          </a:stretch>
        </p:blipFill>
        <p:spPr>
          <a:xfrm>
            <a:off x="-7540" y="2572033"/>
            <a:ext cx="7316390" cy="4285966"/>
          </a:xfrm>
          <a:prstGeom prst="rect">
            <a:avLst/>
          </a:prstGeom>
        </p:spPr>
      </p:pic>
    </p:spTree>
    <p:extLst>
      <p:ext uri="{BB962C8B-B14F-4D97-AF65-F5344CB8AC3E}">
        <p14:creationId xmlns:p14="http://schemas.microsoft.com/office/powerpoint/2010/main" val="781949414"/>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a:extLst>
              <a:ext uri="{FF2B5EF4-FFF2-40B4-BE49-F238E27FC236}">
                <a16:creationId xmlns:a16="http://schemas.microsoft.com/office/drawing/2014/main" id="{55EDA6B6-9231-A2EE-796C-0A368D8DD032}"/>
              </a:ext>
            </a:extLst>
          </p:cNvPr>
          <p:cNvGrpSpPr>
            <a:grpSpLocks/>
          </p:cNvGrpSpPr>
          <p:nvPr/>
        </p:nvGrpSpPr>
        <p:grpSpPr bwMode="auto">
          <a:xfrm>
            <a:off x="6672649" y="-718"/>
            <a:ext cx="5519351" cy="4644561"/>
            <a:chOff x="1643096" y="853440"/>
            <a:chExt cx="6815104" cy="5384800"/>
          </a:xfrm>
        </p:grpSpPr>
        <p:grpSp>
          <p:nvGrpSpPr>
            <p:cNvPr id="12" name="Group 6">
              <a:extLst>
                <a:ext uri="{FF2B5EF4-FFF2-40B4-BE49-F238E27FC236}">
                  <a16:creationId xmlns:a16="http://schemas.microsoft.com/office/drawing/2014/main" id="{25B57CA9-972D-A455-97BB-8EAA64F5A050}"/>
                </a:ext>
              </a:extLst>
            </p:cNvPr>
            <p:cNvGrpSpPr>
              <a:grpSpLocks/>
            </p:cNvGrpSpPr>
            <p:nvPr/>
          </p:nvGrpSpPr>
          <p:grpSpPr bwMode="auto">
            <a:xfrm>
              <a:off x="1643096" y="853440"/>
              <a:ext cx="6815104" cy="5384800"/>
              <a:chOff x="1643096" y="853440"/>
              <a:chExt cx="6815104" cy="5384800"/>
            </a:xfrm>
          </p:grpSpPr>
          <p:pic>
            <p:nvPicPr>
              <p:cNvPr id="15" name="Picture 4">
                <a:extLst>
                  <a:ext uri="{FF2B5EF4-FFF2-40B4-BE49-F238E27FC236}">
                    <a16:creationId xmlns:a16="http://schemas.microsoft.com/office/drawing/2014/main" id="{2254542C-E2C6-AEFD-3D6E-FE09BBAFEFC9}"/>
                  </a:ext>
                </a:extLst>
              </p:cNvPr>
              <p:cNvPicPr>
                <a:picLocks noChangeAspect="1"/>
              </p:cNvPicPr>
              <p:nvPr/>
            </p:nvPicPr>
            <p:blipFill>
              <a:blip r:embed="rId2">
                <a:extLst>
                  <a:ext uri="{28A0092B-C50C-407E-A947-70E740481C1C}">
                    <a14:useLocalDpi xmlns:a14="http://schemas.microsoft.com/office/drawing/2010/main" val="0"/>
                  </a:ext>
                </a:extLst>
              </a:blip>
              <a:srcRect r="9142" b="13197"/>
              <a:stretch>
                <a:fillRect/>
              </a:stretch>
            </p:blipFill>
            <p:spPr bwMode="auto">
              <a:xfrm>
                <a:off x="1643096" y="853440"/>
                <a:ext cx="6815104" cy="521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0EAD1362-A8B0-A2FC-6962-8AA245DC058C}"/>
                  </a:ext>
                </a:extLst>
              </p:cNvPr>
              <p:cNvSpPr/>
              <p:nvPr/>
            </p:nvSpPr>
            <p:spPr>
              <a:xfrm>
                <a:off x="6628383" y="4027931"/>
                <a:ext cx="1829817" cy="2210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ctr">
                  <a:buFont typeface="Arial" panose="020B0604020202020204" pitchFamily="34" charset="0"/>
                  <a:buChar char="•"/>
                  <a:defRPr/>
                </a:pPr>
                <a:endParaRPr lang="en-NZ"/>
              </a:p>
            </p:txBody>
          </p:sp>
        </p:grpSp>
        <p:cxnSp>
          <p:nvCxnSpPr>
            <p:cNvPr id="13" name="Straight Connector 12">
              <a:extLst>
                <a:ext uri="{FF2B5EF4-FFF2-40B4-BE49-F238E27FC236}">
                  <a16:creationId xmlns:a16="http://schemas.microsoft.com/office/drawing/2014/main" id="{FF2D8ACE-B76D-73F5-3A5C-853CB1AC3781}"/>
                </a:ext>
              </a:extLst>
            </p:cNvPr>
            <p:cNvCxnSpPr/>
            <p:nvPr/>
          </p:nvCxnSpPr>
          <p:spPr>
            <a:xfrm flipH="1">
              <a:off x="6552759" y="3677320"/>
              <a:ext cx="1819437" cy="134254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D5A668-8930-D511-4CE3-038F752FBC84}"/>
                </a:ext>
              </a:extLst>
            </p:cNvPr>
            <p:cNvCxnSpPr/>
            <p:nvPr/>
          </p:nvCxnSpPr>
          <p:spPr>
            <a:xfrm flipH="1">
              <a:off x="1757275" y="3057907"/>
              <a:ext cx="1819437" cy="128119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Rectangle 5">
            <a:extLst>
              <a:ext uri="{FF2B5EF4-FFF2-40B4-BE49-F238E27FC236}">
                <a16:creationId xmlns:a16="http://schemas.microsoft.com/office/drawing/2014/main" id="{77A17266-EB61-6867-A5DB-763477EB1F20}"/>
              </a:ext>
            </a:extLst>
          </p:cNvPr>
          <p:cNvSpPr>
            <a:spLocks noChangeArrowheads="1"/>
          </p:cNvSpPr>
          <p:nvPr/>
        </p:nvSpPr>
        <p:spPr bwMode="auto">
          <a:xfrm>
            <a:off x="96139" y="0"/>
            <a:ext cx="65765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NZ" altLang="en-US" sz="2800" dirty="0">
                <a:solidFill>
                  <a:schemeClr val="tx2"/>
                </a:solidFill>
              </a:rPr>
              <a:t>Tectonics of Aotearoa New Zealand</a:t>
            </a:r>
          </a:p>
        </p:txBody>
      </p:sp>
      <p:pic>
        <p:nvPicPr>
          <p:cNvPr id="4" name="Picture 3">
            <a:extLst>
              <a:ext uri="{FF2B5EF4-FFF2-40B4-BE49-F238E27FC236}">
                <a16:creationId xmlns:a16="http://schemas.microsoft.com/office/drawing/2014/main" id="{83A71A05-32D8-1618-7871-7A66B1D4F874}"/>
              </a:ext>
            </a:extLst>
          </p:cNvPr>
          <p:cNvPicPr>
            <a:picLocks noChangeAspect="1"/>
          </p:cNvPicPr>
          <p:nvPr/>
        </p:nvPicPr>
        <p:blipFill>
          <a:blip r:embed="rId3"/>
          <a:stretch>
            <a:fillRect/>
          </a:stretch>
        </p:blipFill>
        <p:spPr>
          <a:xfrm>
            <a:off x="0" y="2976015"/>
            <a:ext cx="6672649" cy="3881985"/>
          </a:xfrm>
          <a:prstGeom prst="rect">
            <a:avLst/>
          </a:prstGeom>
        </p:spPr>
      </p:pic>
      <p:pic>
        <p:nvPicPr>
          <p:cNvPr id="5" name="Picture 4">
            <a:extLst>
              <a:ext uri="{FF2B5EF4-FFF2-40B4-BE49-F238E27FC236}">
                <a16:creationId xmlns:a16="http://schemas.microsoft.com/office/drawing/2014/main" id="{8927F2F8-8AC7-7E4E-7370-10324A925364}"/>
              </a:ext>
            </a:extLst>
          </p:cNvPr>
          <p:cNvPicPr>
            <a:picLocks noChangeAspect="1"/>
          </p:cNvPicPr>
          <p:nvPr/>
        </p:nvPicPr>
        <p:blipFill>
          <a:blip r:embed="rId4"/>
          <a:stretch>
            <a:fillRect/>
          </a:stretch>
        </p:blipFill>
        <p:spPr>
          <a:xfrm>
            <a:off x="6574356" y="4689426"/>
            <a:ext cx="2989034" cy="1993662"/>
          </a:xfrm>
          <a:prstGeom prst="rect">
            <a:avLst/>
          </a:prstGeom>
        </p:spPr>
      </p:pic>
      <p:pic>
        <p:nvPicPr>
          <p:cNvPr id="8" name="Picture 7">
            <a:extLst>
              <a:ext uri="{FF2B5EF4-FFF2-40B4-BE49-F238E27FC236}">
                <a16:creationId xmlns:a16="http://schemas.microsoft.com/office/drawing/2014/main" id="{31E0361A-024E-FB6A-2437-5740D2D6A8D3}"/>
              </a:ext>
            </a:extLst>
          </p:cNvPr>
          <p:cNvPicPr>
            <a:picLocks noChangeAspect="1"/>
          </p:cNvPicPr>
          <p:nvPr/>
        </p:nvPicPr>
        <p:blipFill rotWithShape="1">
          <a:blip r:embed="rId5"/>
          <a:srcRect t="19183" r="33313" b="14898"/>
          <a:stretch/>
        </p:blipFill>
        <p:spPr>
          <a:xfrm>
            <a:off x="9563390" y="5236540"/>
            <a:ext cx="2558958" cy="1534004"/>
          </a:xfrm>
          <a:prstGeom prst="rect">
            <a:avLst/>
          </a:prstGeom>
        </p:spPr>
      </p:pic>
      <p:sp>
        <p:nvSpPr>
          <p:cNvPr id="20" name="TextBox 19">
            <a:extLst>
              <a:ext uri="{FF2B5EF4-FFF2-40B4-BE49-F238E27FC236}">
                <a16:creationId xmlns:a16="http://schemas.microsoft.com/office/drawing/2014/main" id="{E2A4B35F-40A5-6349-AB2C-8D0140549968}"/>
              </a:ext>
            </a:extLst>
          </p:cNvPr>
          <p:cNvSpPr txBox="1"/>
          <p:nvPr/>
        </p:nvSpPr>
        <p:spPr>
          <a:xfrm>
            <a:off x="9583077" y="4404039"/>
            <a:ext cx="2608923" cy="923330"/>
          </a:xfrm>
          <a:prstGeom prst="rect">
            <a:avLst/>
          </a:prstGeom>
          <a:noFill/>
        </p:spPr>
        <p:txBody>
          <a:bodyPr wrap="square" rtlCol="0">
            <a:spAutoFit/>
          </a:bodyPr>
          <a:lstStyle/>
          <a:p>
            <a:r>
              <a:rPr lang="en-NZ" dirty="0">
                <a:latin typeface="Calibri" panose="020F0502020204030204" pitchFamily="34" charset="0"/>
                <a:cs typeface="Calibri" panose="020F0502020204030204" pitchFamily="34" charset="0"/>
              </a:rPr>
              <a:t>Landslides, infrastructure settlement, soil compaction</a:t>
            </a:r>
          </a:p>
        </p:txBody>
      </p:sp>
      <p:sp>
        <p:nvSpPr>
          <p:cNvPr id="21" name="Rectangle 3">
            <a:extLst>
              <a:ext uri="{FF2B5EF4-FFF2-40B4-BE49-F238E27FC236}">
                <a16:creationId xmlns:a16="http://schemas.microsoft.com/office/drawing/2014/main" id="{9F92D560-0D89-4C9E-2247-AC2913308D19}"/>
              </a:ext>
            </a:extLst>
          </p:cNvPr>
          <p:cNvSpPr>
            <a:spLocks noChangeArrowheads="1"/>
          </p:cNvSpPr>
          <p:nvPr/>
        </p:nvSpPr>
        <p:spPr bwMode="auto">
          <a:xfrm>
            <a:off x="65586" y="385664"/>
            <a:ext cx="7230907"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endParaRPr lang="en-NZ" altLang="en-US" sz="2000" dirty="0">
              <a:latin typeface="Calibri" panose="020F0502020204030204" pitchFamily="34" charset="0"/>
              <a:cs typeface="Calibri" panose="020F0502020204030204" pitchFamily="34" charset="0"/>
            </a:endParaRPr>
          </a:p>
          <a:p>
            <a:pPr eaLnBrk="1" hangingPunct="1">
              <a:buFont typeface="Arial" panose="020B0604020202020204" pitchFamily="34" charset="0"/>
              <a:buChar char="•"/>
            </a:pPr>
            <a:r>
              <a:rPr lang="en-NZ" altLang="en-US" dirty="0">
                <a:latin typeface="Calibri" panose="020F0502020204030204" pitchFamily="34" charset="0"/>
                <a:cs typeface="Calibri" panose="020F0502020204030204" pitchFamily="34" charset="0"/>
              </a:rPr>
              <a:t>At present, ~35% of the New Zealand coast has been effected by earthquakes (co and post-seismic deformation)</a:t>
            </a:r>
          </a:p>
          <a:p>
            <a:pPr eaLnBrk="1" hangingPunct="1">
              <a:buFont typeface="Arial" panose="020B0604020202020204" pitchFamily="34" charset="0"/>
              <a:buChar char="•"/>
            </a:pPr>
            <a:endParaRPr lang="en-NZ" altLang="en-US" dirty="0">
              <a:latin typeface="Calibri" panose="020F0502020204030204" pitchFamily="34" charset="0"/>
              <a:cs typeface="Calibri" panose="020F0502020204030204" pitchFamily="34" charset="0"/>
            </a:endParaRPr>
          </a:p>
          <a:p>
            <a:pPr eaLnBrk="1" hangingPunct="1">
              <a:buFont typeface="Arial" panose="020B0604020202020204" pitchFamily="34" charset="0"/>
              <a:buChar char="•"/>
            </a:pPr>
            <a:r>
              <a:rPr lang="en-NZ" altLang="en-US" dirty="0">
                <a:latin typeface="Calibri" panose="020F0502020204030204" pitchFamily="34" charset="0"/>
                <a:cs typeface="Calibri" panose="020F0502020204030204" pitchFamily="34" charset="0"/>
              </a:rPr>
              <a:t>Repeated SSE events also lead to a time-varying component of deformation</a:t>
            </a:r>
          </a:p>
          <a:p>
            <a:pPr eaLnBrk="1" hangingPunct="1">
              <a:buFont typeface="Arial" panose="020B0604020202020204" pitchFamily="34" charset="0"/>
              <a:buChar char="•"/>
            </a:pPr>
            <a:endParaRPr lang="en-NZ" altLang="en-US" dirty="0">
              <a:latin typeface="Calibri" panose="020F0502020204030204" pitchFamily="34" charset="0"/>
              <a:cs typeface="Calibri" panose="020F0502020204030204" pitchFamily="34" charset="0"/>
            </a:endParaRPr>
          </a:p>
          <a:p>
            <a:pPr eaLnBrk="1" hangingPunct="1">
              <a:buFont typeface="Arial" panose="020B0604020202020204" pitchFamily="34" charset="0"/>
              <a:buChar char="•"/>
            </a:pPr>
            <a:r>
              <a:rPr lang="en-NZ" altLang="en-US" dirty="0">
                <a:latin typeface="Calibri" panose="020F0502020204030204" pitchFamily="34" charset="0"/>
                <a:cs typeface="Calibri" panose="020F0502020204030204" pitchFamily="34" charset="0"/>
              </a:rPr>
              <a:t>Many urban environments are witnessing heighted rates of subsidence from building loading and anthropogenic changes.</a:t>
            </a:r>
          </a:p>
          <a:p>
            <a:pPr eaLnBrk="1" hangingPunct="1">
              <a:buFont typeface="Arial" panose="020B0604020202020204" pitchFamily="34" charset="0"/>
              <a:buChar char="•"/>
            </a:pPr>
            <a:endParaRPr lang="en-NZ" altLang="en-US" dirty="0">
              <a:latin typeface="Calibri" panose="020F0502020204030204" pitchFamily="34" charset="0"/>
              <a:cs typeface="Calibri" panose="020F0502020204030204" pitchFamily="34" charset="0"/>
            </a:endParaRPr>
          </a:p>
          <a:p>
            <a:pPr eaLnBrk="1" hangingPunct="1">
              <a:buFontTx/>
              <a:buChar char="•"/>
            </a:pPr>
            <a:endParaRPr lang="en-NZ" altLang="en-US" sz="2000" dirty="0">
              <a:latin typeface="Calibri" panose="020F0502020204030204" pitchFamily="34" charset="0"/>
              <a:cs typeface="Calibri" panose="020F0502020204030204" pitchFamily="34" charset="0"/>
            </a:endParaRPr>
          </a:p>
          <a:p>
            <a:pPr eaLnBrk="1" hangingPunct="1">
              <a:buFontTx/>
              <a:buChar char="•"/>
            </a:pPr>
            <a:endParaRPr lang="en-NZ" alt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855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a:extLst>
              <a:ext uri="{FF2B5EF4-FFF2-40B4-BE49-F238E27FC236}">
                <a16:creationId xmlns:a16="http://schemas.microsoft.com/office/drawing/2014/main" id="{68870B37-EDEE-4B13-9056-BAA2977F9CA5}"/>
              </a:ext>
            </a:extLst>
          </p:cNvPr>
          <p:cNvSpPr txBox="1">
            <a:spLocks noChangeArrowheads="1"/>
          </p:cNvSpPr>
          <p:nvPr/>
        </p:nvSpPr>
        <p:spPr bwMode="auto">
          <a:xfrm>
            <a:off x="90508" y="785852"/>
            <a:ext cx="5872281"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eaLnBrk="0" fontAlgn="base" hangingPunct="0">
              <a:spcBef>
                <a:spcPct val="0"/>
              </a:spcBef>
              <a:spcAft>
                <a:spcPct val="0"/>
              </a:spcAft>
              <a:defRPr/>
            </a:pPr>
            <a:endParaRPr lang="en-NZ" altLang="en-US" dirty="0">
              <a:solidFill>
                <a:schemeClr val="tx2"/>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NZ" dirty="0">
                <a:effectLst/>
                <a:latin typeface="Calibri" panose="020F0502020204030204" pitchFamily="34" charset="0"/>
                <a:cs typeface="Calibri" panose="020F0502020204030204" pitchFamily="34" charset="0"/>
              </a:rPr>
              <a:t>In New Zealand, current projections have used SSP scenarios combined with interseismic VLM estimates derived from Envisat at 2-km intervals. </a:t>
            </a:r>
          </a:p>
          <a:p>
            <a:pPr marL="0" indent="0"/>
            <a:endParaRPr lang="en-NZ"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NZ" dirty="0">
                <a:effectLst/>
                <a:latin typeface="Calibri" panose="020F0502020204030204" pitchFamily="34" charset="0"/>
                <a:cs typeface="Calibri" panose="020F0502020204030204" pitchFamily="34" charset="0"/>
              </a:rPr>
              <a:t>However, recent earthquakes and post-seismic transients, especially after the 2016 Mw 7.8 Kaikoura earthquake make their projection into the future unreliable.</a:t>
            </a:r>
          </a:p>
          <a:p>
            <a:pPr marL="457200" indent="-457200">
              <a:buFont typeface="Arial" panose="020B0604020202020204" pitchFamily="34" charset="0"/>
              <a:buChar char="•"/>
            </a:pPr>
            <a:endParaRPr lang="en-NZ"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NZ" sz="1800" dirty="0">
                <a:effectLst/>
                <a:latin typeface="Aptos" panose="020B0004020202020204" pitchFamily="34" charset="0"/>
              </a:rPr>
              <a:t>Here we combine Envisat interseismic VLM estimates with a new Sentinel-1 dataset from 2017 to 2026. </a:t>
            </a:r>
          </a:p>
          <a:p>
            <a:pPr marL="457200" indent="-457200">
              <a:buFont typeface="Arial" panose="020B0604020202020204" pitchFamily="34" charset="0"/>
              <a:buChar char="•"/>
            </a:pPr>
            <a:endParaRPr lang="en-NZ" dirty="0">
              <a:latin typeface="Aptos" panose="020B0004020202020204" pitchFamily="34" charset="0"/>
            </a:endParaRPr>
          </a:p>
          <a:p>
            <a:pPr marL="457200" indent="-457200">
              <a:buFont typeface="Arial" panose="020B0604020202020204" pitchFamily="34" charset="0"/>
              <a:buChar char="•"/>
            </a:pPr>
            <a:r>
              <a:rPr lang="en-NZ" sz="1800" dirty="0">
                <a:effectLst/>
                <a:latin typeface="Aptos" panose="020B0004020202020204" pitchFamily="34" charset="0"/>
              </a:rPr>
              <a:t>These projections include co-seismic VLM from earthquakes since 2005 and a method to account for post-seismic transients and urban loading affecting VLM rates in the short to medium term.</a:t>
            </a:r>
          </a:p>
          <a:p>
            <a:pPr marL="457200" indent="-457200">
              <a:buFont typeface="Arial" panose="020B0604020202020204" pitchFamily="34" charset="0"/>
              <a:buChar char="•"/>
            </a:pPr>
            <a:endParaRPr lang="en-NZ"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NZ" dirty="0">
              <a:effectLst/>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endParaRPr lang="en-NZ" dirty="0">
              <a:latin typeface="Calibri" panose="020F0502020204030204" pitchFamily="34" charset="0"/>
              <a:cs typeface="Calibri" panose="020F0502020204030204" pitchFamily="34" charset="0"/>
            </a:endParaRPr>
          </a:p>
          <a:p>
            <a:pPr eaLnBrk="0" fontAlgn="base" hangingPunct="0">
              <a:spcBef>
                <a:spcPct val="0"/>
              </a:spcBef>
              <a:spcAft>
                <a:spcPct val="0"/>
              </a:spcAft>
              <a:buFont typeface="Arial" panose="020B0604020202020204" pitchFamily="34" charset="0"/>
              <a:buChar char="•"/>
              <a:defRPr/>
            </a:pPr>
            <a:endParaRPr lang="en-US" altLang="en-US" b="0" kern="0" dirty="0">
              <a:solidFill>
                <a:schemeClr val="tx2"/>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8758E48-9753-46C3-87BE-348E5EB4E1BE}"/>
              </a:ext>
            </a:extLst>
          </p:cNvPr>
          <p:cNvSpPr txBox="1"/>
          <p:nvPr/>
        </p:nvSpPr>
        <p:spPr>
          <a:xfrm>
            <a:off x="-23481" y="-11042"/>
            <a:ext cx="6390161" cy="954107"/>
          </a:xfrm>
          <a:prstGeom prst="rect">
            <a:avLst/>
          </a:prstGeom>
          <a:noFill/>
        </p:spPr>
        <p:txBody>
          <a:bodyPr wrap="square" rtlCol="0">
            <a:spAutoFit/>
          </a:bodyPr>
          <a:lstStyle/>
          <a:p>
            <a:r>
              <a:rPr lang="en-NZ" sz="2800" dirty="0">
                <a:solidFill>
                  <a:schemeClr val="tx2"/>
                </a:solidFill>
                <a:latin typeface="Calibri" panose="020F0502020204030204" pitchFamily="34" charset="0"/>
                <a:cs typeface="Calibri" panose="020F0502020204030204" pitchFamily="34" charset="0"/>
              </a:rPr>
              <a:t>Previous VLM estimates </a:t>
            </a:r>
            <a:r>
              <a:rPr lang="en-NZ" sz="2800" dirty="0">
                <a:latin typeface="Calibri" panose="020F0502020204030204" pitchFamily="34" charset="0"/>
                <a:cs typeface="Calibri" panose="020F0502020204030204" pitchFamily="34" charset="0"/>
              </a:rPr>
              <a:t>across</a:t>
            </a:r>
            <a:r>
              <a:rPr lang="en-NZ" sz="2800" dirty="0">
                <a:solidFill>
                  <a:schemeClr val="tx2"/>
                </a:solidFill>
                <a:latin typeface="Calibri" panose="020F0502020204030204" pitchFamily="34" charset="0"/>
                <a:cs typeface="Calibri" panose="020F0502020204030204" pitchFamily="34" charset="0"/>
              </a:rPr>
              <a:t> New Zealand</a:t>
            </a:r>
            <a:endParaRPr lang="en-NZ" sz="2800" b="1" dirty="0">
              <a:solidFill>
                <a:schemeClr val="tx2"/>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507F0B2-45C0-689E-4399-AD78E64C0691}"/>
              </a:ext>
            </a:extLst>
          </p:cNvPr>
          <p:cNvPicPr>
            <a:picLocks noChangeAspect="1"/>
          </p:cNvPicPr>
          <p:nvPr/>
        </p:nvPicPr>
        <p:blipFill>
          <a:blip r:embed="rId2"/>
          <a:stretch>
            <a:fillRect/>
          </a:stretch>
        </p:blipFill>
        <p:spPr>
          <a:xfrm>
            <a:off x="6366680" y="133788"/>
            <a:ext cx="4344188" cy="6088054"/>
          </a:xfrm>
          <a:prstGeom prst="rect">
            <a:avLst/>
          </a:prstGeom>
        </p:spPr>
      </p:pic>
      <p:sp>
        <p:nvSpPr>
          <p:cNvPr id="4" name="TextBox 3">
            <a:extLst>
              <a:ext uri="{FF2B5EF4-FFF2-40B4-BE49-F238E27FC236}">
                <a16:creationId xmlns:a16="http://schemas.microsoft.com/office/drawing/2014/main" id="{D249EBA6-7A74-0910-B553-8C22FA081C77}"/>
              </a:ext>
            </a:extLst>
          </p:cNvPr>
          <p:cNvSpPr txBox="1"/>
          <p:nvPr/>
        </p:nvSpPr>
        <p:spPr>
          <a:xfrm>
            <a:off x="8638583" y="5852510"/>
            <a:ext cx="2072285" cy="369332"/>
          </a:xfrm>
          <a:prstGeom prst="rect">
            <a:avLst/>
          </a:prstGeom>
          <a:noFill/>
        </p:spPr>
        <p:txBody>
          <a:bodyPr wrap="square" rtlCol="0">
            <a:spAutoFit/>
          </a:bodyPr>
          <a:lstStyle/>
          <a:p>
            <a:pPr algn="l"/>
            <a:r>
              <a:rPr lang="en-US" dirty="0" err="1"/>
              <a:t>Naish</a:t>
            </a:r>
            <a:r>
              <a:rPr lang="en-US" dirty="0"/>
              <a:t> et al., 2024</a:t>
            </a:r>
          </a:p>
        </p:txBody>
      </p:sp>
      <p:pic>
        <p:nvPicPr>
          <p:cNvPr id="9" name="Picture 8">
            <a:extLst>
              <a:ext uri="{FF2B5EF4-FFF2-40B4-BE49-F238E27FC236}">
                <a16:creationId xmlns:a16="http://schemas.microsoft.com/office/drawing/2014/main" id="{59FE1D27-5E18-231B-899E-E92819EDF25C}"/>
              </a:ext>
            </a:extLst>
          </p:cNvPr>
          <p:cNvPicPr>
            <a:picLocks noChangeAspect="1"/>
          </p:cNvPicPr>
          <p:nvPr/>
        </p:nvPicPr>
        <p:blipFill>
          <a:blip r:embed="rId3"/>
          <a:stretch>
            <a:fillRect/>
          </a:stretch>
        </p:blipFill>
        <p:spPr>
          <a:xfrm>
            <a:off x="6366680" y="982048"/>
            <a:ext cx="1883017" cy="2064964"/>
          </a:xfrm>
          <a:prstGeom prst="rect">
            <a:avLst/>
          </a:prstGeom>
        </p:spPr>
      </p:pic>
      <p:pic>
        <p:nvPicPr>
          <p:cNvPr id="17" name="Picture 16">
            <a:extLst>
              <a:ext uri="{FF2B5EF4-FFF2-40B4-BE49-F238E27FC236}">
                <a16:creationId xmlns:a16="http://schemas.microsoft.com/office/drawing/2014/main" id="{9666E5FF-F811-CB01-BBCD-CF35366213BB}"/>
              </a:ext>
            </a:extLst>
          </p:cNvPr>
          <p:cNvPicPr>
            <a:picLocks noChangeAspect="1"/>
          </p:cNvPicPr>
          <p:nvPr/>
        </p:nvPicPr>
        <p:blipFill>
          <a:blip r:embed="rId4"/>
          <a:stretch>
            <a:fillRect/>
          </a:stretch>
        </p:blipFill>
        <p:spPr>
          <a:xfrm>
            <a:off x="9159276" y="3547849"/>
            <a:ext cx="3032724" cy="2304661"/>
          </a:xfrm>
          <a:prstGeom prst="rect">
            <a:avLst/>
          </a:prstGeom>
        </p:spPr>
      </p:pic>
    </p:spTree>
    <p:extLst>
      <p:ext uri="{BB962C8B-B14F-4D97-AF65-F5344CB8AC3E}">
        <p14:creationId xmlns:p14="http://schemas.microsoft.com/office/powerpoint/2010/main" val="3902578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ED30B-732C-B7FF-798D-FA13AE5F571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8F70847-3561-7674-4E7B-87AF2594A1EF}"/>
              </a:ext>
            </a:extLst>
          </p:cNvPr>
          <p:cNvSpPr txBox="1"/>
          <p:nvPr/>
        </p:nvSpPr>
        <p:spPr>
          <a:xfrm>
            <a:off x="-23482" y="-11042"/>
            <a:ext cx="10152220" cy="523220"/>
          </a:xfrm>
          <a:prstGeom prst="rect">
            <a:avLst/>
          </a:prstGeom>
          <a:noFill/>
        </p:spPr>
        <p:txBody>
          <a:bodyPr wrap="square" rtlCol="0">
            <a:spAutoFit/>
          </a:bodyPr>
          <a:lstStyle/>
          <a:p>
            <a:r>
              <a:rPr lang="en-NZ" sz="2800" dirty="0">
                <a:latin typeface="Calibri" panose="020F0502020204030204" pitchFamily="34" charset="0"/>
                <a:cs typeface="Calibri" panose="020F0502020204030204" pitchFamily="34" charset="0"/>
              </a:rPr>
              <a:t>Sentinel-1 observations</a:t>
            </a:r>
          </a:p>
        </p:txBody>
      </p:sp>
      <p:pic>
        <p:nvPicPr>
          <p:cNvPr id="4" name="Picture 3">
            <a:extLst>
              <a:ext uri="{FF2B5EF4-FFF2-40B4-BE49-F238E27FC236}">
                <a16:creationId xmlns:a16="http://schemas.microsoft.com/office/drawing/2014/main" id="{198C703D-4F71-C0F3-5EBB-7E791A7FF569}"/>
              </a:ext>
            </a:extLst>
          </p:cNvPr>
          <p:cNvPicPr>
            <a:picLocks noChangeAspect="1"/>
          </p:cNvPicPr>
          <p:nvPr/>
        </p:nvPicPr>
        <p:blipFill>
          <a:blip r:embed="rId2"/>
          <a:stretch>
            <a:fillRect/>
          </a:stretch>
        </p:blipFill>
        <p:spPr>
          <a:xfrm>
            <a:off x="5828044" y="0"/>
            <a:ext cx="6363956" cy="2684547"/>
          </a:xfrm>
          <a:prstGeom prst="rect">
            <a:avLst/>
          </a:prstGeom>
        </p:spPr>
      </p:pic>
      <p:sp>
        <p:nvSpPr>
          <p:cNvPr id="5" name="TextBox 4">
            <a:extLst>
              <a:ext uri="{FF2B5EF4-FFF2-40B4-BE49-F238E27FC236}">
                <a16:creationId xmlns:a16="http://schemas.microsoft.com/office/drawing/2014/main" id="{C83B7B78-18A5-932E-6A09-40156EFE5116}"/>
              </a:ext>
            </a:extLst>
          </p:cNvPr>
          <p:cNvSpPr txBox="1"/>
          <p:nvPr/>
        </p:nvSpPr>
        <p:spPr>
          <a:xfrm>
            <a:off x="-23482" y="663959"/>
            <a:ext cx="6119482" cy="3970318"/>
          </a:xfrm>
          <a:prstGeom prst="rect">
            <a:avLst/>
          </a:prstGeom>
          <a:noFill/>
        </p:spPr>
        <p:txBody>
          <a:bodyPr wrap="square">
            <a:spAutoFit/>
          </a:bodyPr>
          <a:lstStyle/>
          <a:p>
            <a:pPr marL="342900" indent="-342900">
              <a:buFont typeface="Arial" panose="020B0604020202020204" pitchFamily="34" charset="0"/>
              <a:buChar char="•"/>
            </a:pPr>
            <a:r>
              <a:rPr lang="en-NZ" sz="1800" dirty="0">
                <a:latin typeface="Aptos" panose="020B0004020202020204" pitchFamily="34" charset="0"/>
                <a:cs typeface="Calibri" panose="020F0502020204030204" pitchFamily="34" charset="0"/>
              </a:rPr>
              <a:t>New VLM dataset is derived using data from Sentiel-1A/B/C SAR between January  2017 and January 2026 using a modified </a:t>
            </a:r>
            <a:r>
              <a:rPr lang="en-NZ" sz="1800" dirty="0" err="1">
                <a:latin typeface="Aptos" panose="020B0004020202020204" pitchFamily="34" charset="0"/>
                <a:cs typeface="Calibri" panose="020F0502020204030204" pitchFamily="34" charset="0"/>
              </a:rPr>
              <a:t>SqueeSAR</a:t>
            </a:r>
            <a:r>
              <a:rPr lang="en-NZ" sz="1800" dirty="0">
                <a:latin typeface="Aptos" panose="020B0004020202020204" pitchFamily="34" charset="0"/>
                <a:cs typeface="Calibri" panose="020F0502020204030204" pitchFamily="34" charset="0"/>
              </a:rPr>
              <a:t>/RapidSAR (processed by SatSense Ltd) processing chain to maximise spatial coverage.</a:t>
            </a:r>
          </a:p>
          <a:p>
            <a:pPr marL="342900" indent="-342900">
              <a:buFont typeface="Arial" panose="020B0604020202020204" pitchFamily="34" charset="0"/>
              <a:buChar char="•"/>
            </a:pPr>
            <a:endParaRPr lang="en-NZ" sz="1800" dirty="0">
              <a:latin typeface="Aptos" panose="020B0004020202020204" pitchFamily="34" charset="0"/>
              <a:cs typeface="Calibri" panose="020F0502020204030204" pitchFamily="34" charset="0"/>
            </a:endParaRPr>
          </a:p>
          <a:p>
            <a:pPr marL="342900" indent="-342900">
              <a:buFont typeface="Arial" panose="020B0604020202020204" pitchFamily="34" charset="0"/>
              <a:buChar char="•"/>
            </a:pPr>
            <a:r>
              <a:rPr lang="en-NZ" sz="1800" dirty="0">
                <a:effectLst/>
                <a:latin typeface="Aptos" panose="020B0004020202020204" pitchFamily="34" charset="0"/>
                <a:cs typeface="Calibri" panose="020F0502020204030204" pitchFamily="34" charset="0"/>
              </a:rPr>
              <a:t>We use GNSS timeseries data from the national </a:t>
            </a:r>
            <a:r>
              <a:rPr lang="en-NZ" sz="1800" dirty="0" err="1">
                <a:effectLst/>
                <a:latin typeface="Aptos" panose="020B0004020202020204" pitchFamily="34" charset="0"/>
                <a:cs typeface="Calibri" panose="020F0502020204030204" pitchFamily="34" charset="0"/>
              </a:rPr>
              <a:t>GeoNet</a:t>
            </a:r>
            <a:r>
              <a:rPr lang="en-NZ" sz="1800" dirty="0">
                <a:effectLst/>
                <a:latin typeface="Aptos" panose="020B0004020202020204" pitchFamily="34" charset="0"/>
                <a:cs typeface="Calibri" panose="020F0502020204030204" pitchFamily="34" charset="0"/>
              </a:rPr>
              <a:t> networ</a:t>
            </a:r>
            <a:r>
              <a:rPr lang="en-NZ" sz="1800" dirty="0">
                <a:latin typeface="Aptos" panose="020B0004020202020204" pitchFamily="34" charset="0"/>
                <a:cs typeface="Calibri" panose="020F0502020204030204" pitchFamily="34" charset="0"/>
              </a:rPr>
              <a:t>k</a:t>
            </a:r>
            <a:r>
              <a:rPr lang="en-NZ" dirty="0">
                <a:latin typeface="Aptos" panose="020B0004020202020204" pitchFamily="34" charset="0"/>
                <a:cs typeface="Calibri" panose="020F0502020204030204" pitchFamily="34" charset="0"/>
              </a:rPr>
              <a:t> to pin the InSAR into a consistent reference frame (ITRF20)</a:t>
            </a:r>
          </a:p>
          <a:p>
            <a:pPr marL="342900" indent="-342900">
              <a:buFont typeface="Arial" panose="020B0604020202020204" pitchFamily="34" charset="0"/>
              <a:buChar char="•"/>
            </a:pPr>
            <a:endParaRPr lang="en-NZ" dirty="0">
              <a:latin typeface="Aptos" panose="020B0004020202020204" pitchFamily="34" charset="0"/>
              <a:cs typeface="Calibri" panose="020F0502020204030204" pitchFamily="34" charset="0"/>
            </a:endParaRPr>
          </a:p>
          <a:p>
            <a:pPr marL="342900" indent="-342900">
              <a:buFont typeface="Arial" panose="020B0604020202020204" pitchFamily="34" charset="0"/>
              <a:buChar char="•"/>
            </a:pPr>
            <a:r>
              <a:rPr lang="en-NZ" dirty="0"/>
              <a:t>Use all the InSAR plus interpolated GNSS to solve for the east, north and up components of the deformation field</a:t>
            </a:r>
          </a:p>
          <a:p>
            <a:pPr marL="342900" indent="-342900">
              <a:buFont typeface="Arial" panose="020B0604020202020204" pitchFamily="34" charset="0"/>
              <a:buChar char="•"/>
            </a:pPr>
            <a:endParaRPr lang="en-NZ" sz="1800" dirty="0">
              <a:effectLst/>
              <a:latin typeface="Aptos" panose="020B0004020202020204" pitchFamily="34" charset="0"/>
              <a:cs typeface="Calibri" panose="020F0502020204030204" pitchFamily="34" charset="0"/>
            </a:endParaRPr>
          </a:p>
          <a:p>
            <a:pPr marL="342900" indent="-342900">
              <a:buFont typeface="Arial" panose="020B0604020202020204" pitchFamily="34" charset="0"/>
              <a:buChar char="•"/>
            </a:pPr>
            <a:endParaRPr lang="en-NZ" dirty="0">
              <a:latin typeface="Aptos" panose="020B000402020202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505523F8-FC58-1BC9-4688-C23E5740C457}"/>
              </a:ext>
            </a:extLst>
          </p:cNvPr>
          <p:cNvGrpSpPr/>
          <p:nvPr/>
        </p:nvGrpSpPr>
        <p:grpSpPr>
          <a:xfrm>
            <a:off x="6096000" y="2695589"/>
            <a:ext cx="5941516" cy="3256992"/>
            <a:chOff x="4789390" y="2684547"/>
            <a:chExt cx="7299572" cy="4001445"/>
          </a:xfrm>
        </p:grpSpPr>
        <p:pic>
          <p:nvPicPr>
            <p:cNvPr id="6" name="Picture 5">
              <a:extLst>
                <a:ext uri="{FF2B5EF4-FFF2-40B4-BE49-F238E27FC236}">
                  <a16:creationId xmlns:a16="http://schemas.microsoft.com/office/drawing/2014/main" id="{9FF7AD67-19D0-4DAB-7D47-080AE0C4C6EE}"/>
                </a:ext>
              </a:extLst>
            </p:cNvPr>
            <p:cNvPicPr>
              <a:picLocks noChangeAspect="1"/>
            </p:cNvPicPr>
            <p:nvPr/>
          </p:nvPicPr>
          <p:blipFill>
            <a:blip r:embed="rId3"/>
            <a:srcRect t="50000"/>
            <a:stretch/>
          </p:blipFill>
          <p:spPr>
            <a:xfrm>
              <a:off x="8426010" y="2696961"/>
              <a:ext cx="3662952" cy="3989031"/>
            </a:xfrm>
            <a:prstGeom prst="rect">
              <a:avLst/>
            </a:prstGeom>
          </p:spPr>
        </p:pic>
        <p:pic>
          <p:nvPicPr>
            <p:cNvPr id="7" name="Picture 6">
              <a:extLst>
                <a:ext uri="{FF2B5EF4-FFF2-40B4-BE49-F238E27FC236}">
                  <a16:creationId xmlns:a16="http://schemas.microsoft.com/office/drawing/2014/main" id="{690238F8-A4FD-531D-2C54-BDB6E3CD6256}"/>
                </a:ext>
              </a:extLst>
            </p:cNvPr>
            <p:cNvPicPr>
              <a:picLocks noChangeAspect="1"/>
            </p:cNvPicPr>
            <p:nvPr/>
          </p:nvPicPr>
          <p:blipFill>
            <a:blip r:embed="rId3"/>
            <a:srcRect b="49638"/>
            <a:stretch/>
          </p:blipFill>
          <p:spPr>
            <a:xfrm>
              <a:off x="4789390" y="2684547"/>
              <a:ext cx="3636620" cy="3989032"/>
            </a:xfrm>
            <a:prstGeom prst="rect">
              <a:avLst/>
            </a:prstGeom>
          </p:spPr>
        </p:pic>
      </p:grpSp>
      <p:pic>
        <p:nvPicPr>
          <p:cNvPr id="10" name="Picture 9">
            <a:extLst>
              <a:ext uri="{FF2B5EF4-FFF2-40B4-BE49-F238E27FC236}">
                <a16:creationId xmlns:a16="http://schemas.microsoft.com/office/drawing/2014/main" id="{1FE9C1F8-3F6A-31DA-2AD8-A6887E04E513}"/>
              </a:ext>
            </a:extLst>
          </p:cNvPr>
          <p:cNvPicPr>
            <a:picLocks noChangeAspect="1"/>
          </p:cNvPicPr>
          <p:nvPr/>
        </p:nvPicPr>
        <p:blipFill>
          <a:blip r:embed="rId4"/>
          <a:stretch>
            <a:fillRect/>
          </a:stretch>
        </p:blipFill>
        <p:spPr>
          <a:xfrm>
            <a:off x="666485" y="4302237"/>
            <a:ext cx="4597400" cy="1891804"/>
          </a:xfrm>
          <a:prstGeom prst="rect">
            <a:avLst/>
          </a:prstGeom>
        </p:spPr>
      </p:pic>
    </p:spTree>
    <p:extLst>
      <p:ext uri="{BB962C8B-B14F-4D97-AF65-F5344CB8AC3E}">
        <p14:creationId xmlns:p14="http://schemas.microsoft.com/office/powerpoint/2010/main" val="263181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9C01C8-85D5-2F6E-D420-4C2F06E3574A}"/>
              </a:ext>
            </a:extLst>
          </p:cNvPr>
          <p:cNvSpPr txBox="1"/>
          <p:nvPr/>
        </p:nvSpPr>
        <p:spPr>
          <a:xfrm>
            <a:off x="-23482" y="-11042"/>
            <a:ext cx="10152220" cy="523220"/>
          </a:xfrm>
          <a:prstGeom prst="rect">
            <a:avLst/>
          </a:prstGeom>
          <a:noFill/>
        </p:spPr>
        <p:txBody>
          <a:bodyPr wrap="square" rtlCol="0">
            <a:spAutoFit/>
          </a:bodyPr>
          <a:lstStyle/>
          <a:p>
            <a:r>
              <a:rPr lang="en-NZ" sz="2800" dirty="0">
                <a:latin typeface="Calibri" panose="020F0502020204030204" pitchFamily="34" charset="0"/>
                <a:cs typeface="Calibri" panose="020F0502020204030204" pitchFamily="34" charset="0"/>
              </a:rPr>
              <a:t>Sentinel-1 observations</a:t>
            </a:r>
          </a:p>
        </p:txBody>
      </p:sp>
      <p:sp>
        <p:nvSpPr>
          <p:cNvPr id="5" name="TextBox 4">
            <a:extLst>
              <a:ext uri="{FF2B5EF4-FFF2-40B4-BE49-F238E27FC236}">
                <a16:creationId xmlns:a16="http://schemas.microsoft.com/office/drawing/2014/main" id="{A81599E6-10C6-082E-95A8-73754356458C}"/>
              </a:ext>
            </a:extLst>
          </p:cNvPr>
          <p:cNvSpPr txBox="1"/>
          <p:nvPr/>
        </p:nvSpPr>
        <p:spPr>
          <a:xfrm>
            <a:off x="-23482" y="488699"/>
            <a:ext cx="11506050" cy="2862322"/>
          </a:xfrm>
          <a:prstGeom prst="rect">
            <a:avLst/>
          </a:prstGeom>
          <a:noFill/>
        </p:spPr>
        <p:txBody>
          <a:bodyPr wrap="square">
            <a:spAutoFit/>
          </a:bodyPr>
          <a:lstStyle/>
          <a:p>
            <a:pPr marL="342900" indent="-342900">
              <a:buFont typeface="Arial" panose="020B0604020202020204" pitchFamily="34" charset="0"/>
              <a:buChar char="•"/>
            </a:pPr>
            <a:r>
              <a:rPr lang="en-NZ" sz="1800" dirty="0">
                <a:effectLst/>
                <a:latin typeface="Aptos" panose="020B0004020202020204" pitchFamily="34" charset="0"/>
                <a:cs typeface="Calibri" panose="020F0502020204030204" pitchFamily="34" charset="0"/>
              </a:rPr>
              <a:t>To estimate the velocities, we identify and </a:t>
            </a:r>
            <a:r>
              <a:rPr lang="en-NZ" sz="1800" dirty="0">
                <a:solidFill>
                  <a:srgbClr val="000000"/>
                </a:solidFill>
                <a:effectLst/>
                <a:latin typeface="Aptos" panose="020B0004020202020204" pitchFamily="34" charset="0"/>
              </a:rPr>
              <a:t>isolate early post-seismic deformation around Kaikoura and other significant transients using a Fourier analysis and solve for the best fitting velocities from January 2017 to April 2018, April 2018 to April 2019 and April 2019 to January 2026.</a:t>
            </a:r>
          </a:p>
          <a:p>
            <a:pPr marL="342900" indent="-342900">
              <a:buFont typeface="Arial" panose="020B0604020202020204" pitchFamily="34" charset="0"/>
              <a:buChar char="•"/>
            </a:pPr>
            <a:endParaRPr lang="en-NZ" dirty="0">
              <a:solidFill>
                <a:srgbClr val="000000"/>
              </a:solidFill>
              <a:latin typeface="Aptos" panose="020B0004020202020204" pitchFamily="34" charset="0"/>
            </a:endParaRPr>
          </a:p>
          <a:p>
            <a:pPr marL="342900" indent="-342900">
              <a:buFont typeface="Arial" panose="020B0604020202020204" pitchFamily="34" charset="0"/>
              <a:buChar char="•"/>
            </a:pPr>
            <a:r>
              <a:rPr lang="en-NZ" sz="1800" dirty="0">
                <a:solidFill>
                  <a:srgbClr val="000000"/>
                </a:solidFill>
                <a:latin typeface="Aptos" panose="020B0004020202020204" pitchFamily="34" charset="0"/>
              </a:rPr>
              <a:t>As well as the formal uncertainty, we </a:t>
            </a:r>
            <a:r>
              <a:rPr lang="en-US" sz="1800" dirty="0"/>
              <a:t>estimate the rate using 2, 3 and 5-years of data on a moving 30-day window and calculate the Median absolute Deviation to give measure of temporal stability (</a:t>
            </a:r>
            <a:r>
              <a:rPr lang="en-US" sz="1800" dirty="0" err="1"/>
              <a:t>Govorcin</a:t>
            </a:r>
            <a:r>
              <a:rPr lang="en-US" sz="1800" dirty="0"/>
              <a:t> et al., 2025)</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sz="1800" dirty="0"/>
              <a:t>Sites that are stable in time will have a low value</a:t>
            </a:r>
          </a:p>
          <a:p>
            <a:pPr marL="342900" indent="-342900">
              <a:buFont typeface="Arial" panose="020B0604020202020204" pitchFamily="34" charset="0"/>
              <a:buChar char="•"/>
            </a:pPr>
            <a:endParaRPr lang="en-NZ" sz="1800" dirty="0">
              <a:solidFill>
                <a:srgbClr val="000000"/>
              </a:solidFill>
              <a:effectLst/>
              <a:latin typeface="Aptos" panose="020B0004020202020204" pitchFamily="34" charset="0"/>
            </a:endParaRPr>
          </a:p>
          <a:p>
            <a:pPr marL="342900" indent="-342900">
              <a:buFont typeface="Arial" panose="020B0604020202020204" pitchFamily="34" charset="0"/>
              <a:buChar char="•"/>
            </a:pPr>
            <a:endParaRPr lang="en-NZ" sz="1800" dirty="0">
              <a:latin typeface="Aptos" panose="020B0004020202020204" pitchFamily="34" charset="0"/>
            </a:endParaRPr>
          </a:p>
        </p:txBody>
      </p:sp>
      <p:grpSp>
        <p:nvGrpSpPr>
          <p:cNvPr id="14" name="Group 13">
            <a:extLst>
              <a:ext uri="{FF2B5EF4-FFF2-40B4-BE49-F238E27FC236}">
                <a16:creationId xmlns:a16="http://schemas.microsoft.com/office/drawing/2014/main" id="{E6F4B35E-C303-B47A-FA9A-D06D13A8AC08}"/>
              </a:ext>
            </a:extLst>
          </p:cNvPr>
          <p:cNvGrpSpPr/>
          <p:nvPr/>
        </p:nvGrpSpPr>
        <p:grpSpPr>
          <a:xfrm>
            <a:off x="338545" y="2761131"/>
            <a:ext cx="11430894" cy="4061012"/>
            <a:chOff x="2315091" y="20834167"/>
            <a:chExt cx="17888405" cy="6355148"/>
          </a:xfrm>
        </p:grpSpPr>
        <p:pic>
          <p:nvPicPr>
            <p:cNvPr id="15" name="Picture 14">
              <a:extLst>
                <a:ext uri="{FF2B5EF4-FFF2-40B4-BE49-F238E27FC236}">
                  <a16:creationId xmlns:a16="http://schemas.microsoft.com/office/drawing/2014/main" id="{9DCFDC7D-7549-B15E-ACB0-10DE59DC7B47}"/>
                </a:ext>
              </a:extLst>
            </p:cNvPr>
            <p:cNvPicPr>
              <a:picLocks noChangeAspect="1"/>
            </p:cNvPicPr>
            <p:nvPr/>
          </p:nvPicPr>
          <p:blipFill>
            <a:blip r:embed="rId2"/>
            <a:stretch>
              <a:fillRect/>
            </a:stretch>
          </p:blipFill>
          <p:spPr>
            <a:xfrm>
              <a:off x="14215359" y="20838052"/>
              <a:ext cx="5988137" cy="6348485"/>
            </a:xfrm>
            <a:prstGeom prst="rect">
              <a:avLst/>
            </a:prstGeom>
          </p:spPr>
        </p:pic>
        <p:pic>
          <p:nvPicPr>
            <p:cNvPr id="16" name="Picture 15">
              <a:extLst>
                <a:ext uri="{FF2B5EF4-FFF2-40B4-BE49-F238E27FC236}">
                  <a16:creationId xmlns:a16="http://schemas.microsoft.com/office/drawing/2014/main" id="{5EE7B191-4266-BFE9-23D5-68FD0891F2CB}"/>
                </a:ext>
              </a:extLst>
            </p:cNvPr>
            <p:cNvPicPr>
              <a:picLocks noChangeAspect="1"/>
            </p:cNvPicPr>
            <p:nvPr/>
          </p:nvPicPr>
          <p:blipFill>
            <a:blip r:embed="rId3"/>
            <a:stretch>
              <a:fillRect/>
            </a:stretch>
          </p:blipFill>
          <p:spPr>
            <a:xfrm>
              <a:off x="8233220" y="20834167"/>
              <a:ext cx="5991801" cy="6352370"/>
            </a:xfrm>
            <a:prstGeom prst="rect">
              <a:avLst/>
            </a:prstGeom>
          </p:spPr>
        </p:pic>
        <p:pic>
          <p:nvPicPr>
            <p:cNvPr id="17" name="Picture 16">
              <a:extLst>
                <a:ext uri="{FF2B5EF4-FFF2-40B4-BE49-F238E27FC236}">
                  <a16:creationId xmlns:a16="http://schemas.microsoft.com/office/drawing/2014/main" id="{FEB696CE-6FF4-99F4-008F-B7CEC94BC3D8}"/>
                </a:ext>
              </a:extLst>
            </p:cNvPr>
            <p:cNvPicPr>
              <a:picLocks noChangeAspect="1"/>
            </p:cNvPicPr>
            <p:nvPr/>
          </p:nvPicPr>
          <p:blipFill>
            <a:blip r:embed="rId4"/>
            <a:stretch>
              <a:fillRect/>
            </a:stretch>
          </p:blipFill>
          <p:spPr>
            <a:xfrm>
              <a:off x="2315091" y="20851787"/>
              <a:ext cx="5975320" cy="6334897"/>
            </a:xfrm>
            <a:prstGeom prst="rect">
              <a:avLst/>
            </a:prstGeom>
          </p:spPr>
        </p:pic>
        <p:sp>
          <p:nvSpPr>
            <p:cNvPr id="18" name="Rectangle 17">
              <a:extLst>
                <a:ext uri="{FF2B5EF4-FFF2-40B4-BE49-F238E27FC236}">
                  <a16:creationId xmlns:a16="http://schemas.microsoft.com/office/drawing/2014/main" id="{425FF85F-9339-4374-B05E-97E717F79EE9}"/>
                </a:ext>
              </a:extLst>
            </p:cNvPr>
            <p:cNvSpPr/>
            <p:nvPr/>
          </p:nvSpPr>
          <p:spPr>
            <a:xfrm>
              <a:off x="8249255" y="20851787"/>
              <a:ext cx="3331640" cy="2371988"/>
            </a:xfrm>
            <a:prstGeom prst="rect">
              <a:avLst/>
            </a:prstGeom>
            <a:solidFill>
              <a:schemeClr val="bg1">
                <a:alpha val="69456"/>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19" name="Picture 18">
              <a:extLst>
                <a:ext uri="{FF2B5EF4-FFF2-40B4-BE49-F238E27FC236}">
                  <a16:creationId xmlns:a16="http://schemas.microsoft.com/office/drawing/2014/main" id="{B92E610A-5CE9-CE07-280A-E720BEAF94B4}"/>
                </a:ext>
              </a:extLst>
            </p:cNvPr>
            <p:cNvPicPr>
              <a:picLocks noChangeAspect="1"/>
            </p:cNvPicPr>
            <p:nvPr/>
          </p:nvPicPr>
          <p:blipFill>
            <a:blip r:embed="rId5"/>
            <a:srcRect b="14370"/>
            <a:stretch/>
          </p:blipFill>
          <p:spPr>
            <a:xfrm>
              <a:off x="8491451" y="21271140"/>
              <a:ext cx="2638606" cy="766970"/>
            </a:xfrm>
            <a:prstGeom prst="rect">
              <a:avLst/>
            </a:prstGeom>
          </p:spPr>
        </p:pic>
        <p:sp>
          <p:nvSpPr>
            <p:cNvPr id="20" name="TextBox 19">
              <a:extLst>
                <a:ext uri="{FF2B5EF4-FFF2-40B4-BE49-F238E27FC236}">
                  <a16:creationId xmlns:a16="http://schemas.microsoft.com/office/drawing/2014/main" id="{80D83636-7C02-BC97-EA7F-5DEE80FB6268}"/>
                </a:ext>
              </a:extLst>
            </p:cNvPr>
            <p:cNvSpPr txBox="1"/>
            <p:nvPr/>
          </p:nvSpPr>
          <p:spPr>
            <a:xfrm>
              <a:off x="10810395" y="22035458"/>
              <a:ext cx="753887" cy="511053"/>
            </a:xfrm>
            <a:prstGeom prst="rect">
              <a:avLst/>
            </a:prstGeom>
            <a:noFill/>
          </p:spPr>
          <p:txBody>
            <a:bodyPr wrap="square" rtlCol="0">
              <a:spAutoFit/>
            </a:bodyPr>
            <a:lstStyle/>
            <a:p>
              <a:r>
                <a:rPr lang="en-US" sz="1400" dirty="0"/>
                <a:t>18</a:t>
              </a:r>
            </a:p>
          </p:txBody>
        </p:sp>
        <p:sp>
          <p:nvSpPr>
            <p:cNvPr id="21" name="TextBox 20">
              <a:extLst>
                <a:ext uri="{FF2B5EF4-FFF2-40B4-BE49-F238E27FC236}">
                  <a16:creationId xmlns:a16="http://schemas.microsoft.com/office/drawing/2014/main" id="{F6D633A8-51A2-3501-64B5-9C36D446700A}"/>
                </a:ext>
              </a:extLst>
            </p:cNvPr>
            <p:cNvSpPr txBox="1"/>
            <p:nvPr/>
          </p:nvSpPr>
          <p:spPr>
            <a:xfrm>
              <a:off x="8187356" y="22035458"/>
              <a:ext cx="753887" cy="511053"/>
            </a:xfrm>
            <a:prstGeom prst="rect">
              <a:avLst/>
            </a:prstGeom>
            <a:noFill/>
          </p:spPr>
          <p:txBody>
            <a:bodyPr wrap="square" rtlCol="0">
              <a:spAutoFit/>
            </a:bodyPr>
            <a:lstStyle/>
            <a:p>
              <a:r>
                <a:rPr lang="en-US" sz="1400" dirty="0"/>
                <a:t>-18</a:t>
              </a:r>
            </a:p>
          </p:txBody>
        </p:sp>
        <p:sp>
          <p:nvSpPr>
            <p:cNvPr id="22" name="TextBox 21">
              <a:extLst>
                <a:ext uri="{FF2B5EF4-FFF2-40B4-BE49-F238E27FC236}">
                  <a16:creationId xmlns:a16="http://schemas.microsoft.com/office/drawing/2014/main" id="{CD17D249-E36E-365A-8958-6D5FD760D5EF}"/>
                </a:ext>
              </a:extLst>
            </p:cNvPr>
            <p:cNvSpPr txBox="1"/>
            <p:nvPr/>
          </p:nvSpPr>
          <p:spPr>
            <a:xfrm>
              <a:off x="9610299" y="22035456"/>
              <a:ext cx="438450" cy="511053"/>
            </a:xfrm>
            <a:prstGeom prst="rect">
              <a:avLst/>
            </a:prstGeom>
            <a:noFill/>
          </p:spPr>
          <p:txBody>
            <a:bodyPr wrap="square" rtlCol="0">
              <a:spAutoFit/>
            </a:bodyPr>
            <a:lstStyle/>
            <a:p>
              <a:r>
                <a:rPr lang="en-US" sz="1400" dirty="0"/>
                <a:t>0</a:t>
              </a:r>
            </a:p>
          </p:txBody>
        </p:sp>
        <p:sp>
          <p:nvSpPr>
            <p:cNvPr id="23" name="TextBox 22">
              <a:extLst>
                <a:ext uri="{FF2B5EF4-FFF2-40B4-BE49-F238E27FC236}">
                  <a16:creationId xmlns:a16="http://schemas.microsoft.com/office/drawing/2014/main" id="{EB039BFB-84A2-66D1-1E64-915D6BF8A313}"/>
                </a:ext>
              </a:extLst>
            </p:cNvPr>
            <p:cNvSpPr txBox="1"/>
            <p:nvPr/>
          </p:nvSpPr>
          <p:spPr>
            <a:xfrm>
              <a:off x="8199382" y="22454479"/>
              <a:ext cx="3364899" cy="868788"/>
            </a:xfrm>
            <a:prstGeom prst="rect">
              <a:avLst/>
            </a:prstGeom>
            <a:noFill/>
          </p:spPr>
          <p:txBody>
            <a:bodyPr wrap="square" rtlCol="0">
              <a:spAutoFit/>
            </a:bodyPr>
            <a:lstStyle/>
            <a:p>
              <a:pPr algn="ctr"/>
              <a:r>
                <a:rPr lang="en-US" sz="1400" dirty="0"/>
                <a:t>Vertical Velocity (mm/yr)</a:t>
              </a:r>
            </a:p>
          </p:txBody>
        </p:sp>
        <p:sp>
          <p:nvSpPr>
            <p:cNvPr id="24" name="Rectangle 23">
              <a:extLst>
                <a:ext uri="{FF2B5EF4-FFF2-40B4-BE49-F238E27FC236}">
                  <a16:creationId xmlns:a16="http://schemas.microsoft.com/office/drawing/2014/main" id="{C8BD4581-1448-2C8B-05BD-792550128873}"/>
                </a:ext>
              </a:extLst>
            </p:cNvPr>
            <p:cNvSpPr/>
            <p:nvPr/>
          </p:nvSpPr>
          <p:spPr>
            <a:xfrm>
              <a:off x="14215361" y="20837084"/>
              <a:ext cx="3331640" cy="2371988"/>
            </a:xfrm>
            <a:prstGeom prst="rect">
              <a:avLst/>
            </a:prstGeom>
            <a:solidFill>
              <a:schemeClr val="bg1">
                <a:alpha val="69456"/>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25" name="Picture 24">
              <a:extLst>
                <a:ext uri="{FF2B5EF4-FFF2-40B4-BE49-F238E27FC236}">
                  <a16:creationId xmlns:a16="http://schemas.microsoft.com/office/drawing/2014/main" id="{2F063647-8D87-EA90-3C5B-4557305C15C3}"/>
                </a:ext>
              </a:extLst>
            </p:cNvPr>
            <p:cNvPicPr>
              <a:picLocks noChangeAspect="1"/>
            </p:cNvPicPr>
            <p:nvPr/>
          </p:nvPicPr>
          <p:blipFill>
            <a:blip r:embed="rId6"/>
            <a:stretch>
              <a:fillRect/>
            </a:stretch>
          </p:blipFill>
          <p:spPr>
            <a:xfrm>
              <a:off x="14514385" y="21169905"/>
              <a:ext cx="2638606" cy="835941"/>
            </a:xfrm>
            <a:prstGeom prst="rect">
              <a:avLst/>
            </a:prstGeom>
          </p:spPr>
        </p:pic>
        <p:sp>
          <p:nvSpPr>
            <p:cNvPr id="26" name="TextBox 25">
              <a:extLst>
                <a:ext uri="{FF2B5EF4-FFF2-40B4-BE49-F238E27FC236}">
                  <a16:creationId xmlns:a16="http://schemas.microsoft.com/office/drawing/2014/main" id="{49C1E3E7-E4AC-E357-1C67-E91889350AED}"/>
                </a:ext>
              </a:extLst>
            </p:cNvPr>
            <p:cNvSpPr txBox="1"/>
            <p:nvPr/>
          </p:nvSpPr>
          <p:spPr>
            <a:xfrm>
              <a:off x="16807648" y="22001815"/>
              <a:ext cx="753887" cy="511053"/>
            </a:xfrm>
            <a:prstGeom prst="rect">
              <a:avLst/>
            </a:prstGeom>
            <a:noFill/>
          </p:spPr>
          <p:txBody>
            <a:bodyPr wrap="square" rtlCol="0">
              <a:spAutoFit/>
            </a:bodyPr>
            <a:lstStyle/>
            <a:p>
              <a:r>
                <a:rPr lang="en-US" sz="1400" dirty="0"/>
                <a:t>12</a:t>
              </a:r>
            </a:p>
          </p:txBody>
        </p:sp>
        <p:sp>
          <p:nvSpPr>
            <p:cNvPr id="27" name="TextBox 26">
              <a:extLst>
                <a:ext uri="{FF2B5EF4-FFF2-40B4-BE49-F238E27FC236}">
                  <a16:creationId xmlns:a16="http://schemas.microsoft.com/office/drawing/2014/main" id="{9492CECE-E17B-611D-EF09-6496FBC01DD8}"/>
                </a:ext>
              </a:extLst>
            </p:cNvPr>
            <p:cNvSpPr txBox="1"/>
            <p:nvPr/>
          </p:nvSpPr>
          <p:spPr>
            <a:xfrm>
              <a:off x="14317349" y="22001815"/>
              <a:ext cx="753887" cy="511053"/>
            </a:xfrm>
            <a:prstGeom prst="rect">
              <a:avLst/>
            </a:prstGeom>
            <a:noFill/>
          </p:spPr>
          <p:txBody>
            <a:bodyPr wrap="square" rtlCol="0">
              <a:spAutoFit/>
            </a:bodyPr>
            <a:lstStyle/>
            <a:p>
              <a:r>
                <a:rPr lang="en-US" sz="1400" dirty="0"/>
                <a:t>0</a:t>
              </a:r>
            </a:p>
          </p:txBody>
        </p:sp>
        <p:sp>
          <p:nvSpPr>
            <p:cNvPr id="28" name="TextBox 27">
              <a:extLst>
                <a:ext uri="{FF2B5EF4-FFF2-40B4-BE49-F238E27FC236}">
                  <a16:creationId xmlns:a16="http://schemas.microsoft.com/office/drawing/2014/main" id="{E4957B97-E4F8-C33C-C7FC-624115E28427}"/>
                </a:ext>
              </a:extLst>
            </p:cNvPr>
            <p:cNvSpPr txBox="1"/>
            <p:nvPr/>
          </p:nvSpPr>
          <p:spPr>
            <a:xfrm>
              <a:off x="14200411" y="22397218"/>
              <a:ext cx="3304096" cy="511053"/>
            </a:xfrm>
            <a:prstGeom prst="rect">
              <a:avLst/>
            </a:prstGeom>
            <a:noFill/>
          </p:spPr>
          <p:txBody>
            <a:bodyPr wrap="square" rtlCol="0">
              <a:spAutoFit/>
            </a:bodyPr>
            <a:lstStyle/>
            <a:p>
              <a:pPr algn="ctr"/>
              <a:r>
                <a:rPr lang="en-US" sz="1400" dirty="0"/>
                <a:t>Vertical Error (mm/yr)</a:t>
              </a:r>
            </a:p>
          </p:txBody>
        </p:sp>
        <p:sp>
          <p:nvSpPr>
            <p:cNvPr id="29" name="Rectangle 28">
              <a:extLst>
                <a:ext uri="{FF2B5EF4-FFF2-40B4-BE49-F238E27FC236}">
                  <a16:creationId xmlns:a16="http://schemas.microsoft.com/office/drawing/2014/main" id="{74601F93-782D-EF49-0C99-0EBE44D30138}"/>
                </a:ext>
              </a:extLst>
            </p:cNvPr>
            <p:cNvSpPr/>
            <p:nvPr/>
          </p:nvSpPr>
          <p:spPr>
            <a:xfrm>
              <a:off x="2335246" y="20847284"/>
              <a:ext cx="3331640" cy="2371988"/>
            </a:xfrm>
            <a:prstGeom prst="rect">
              <a:avLst/>
            </a:prstGeom>
            <a:solidFill>
              <a:schemeClr val="bg1">
                <a:alpha val="69456"/>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30" name="Picture 29">
              <a:extLst>
                <a:ext uri="{FF2B5EF4-FFF2-40B4-BE49-F238E27FC236}">
                  <a16:creationId xmlns:a16="http://schemas.microsoft.com/office/drawing/2014/main" id="{F4842772-118F-3588-A70E-7EDA5CDDF0D5}"/>
                </a:ext>
              </a:extLst>
            </p:cNvPr>
            <p:cNvPicPr>
              <a:picLocks noChangeAspect="1"/>
            </p:cNvPicPr>
            <p:nvPr/>
          </p:nvPicPr>
          <p:blipFill>
            <a:blip r:embed="rId5"/>
            <a:srcRect b="14370"/>
            <a:stretch/>
          </p:blipFill>
          <p:spPr>
            <a:xfrm>
              <a:off x="2627314" y="21266637"/>
              <a:ext cx="2638606" cy="766970"/>
            </a:xfrm>
            <a:prstGeom prst="rect">
              <a:avLst/>
            </a:prstGeom>
          </p:spPr>
        </p:pic>
        <p:sp>
          <p:nvSpPr>
            <p:cNvPr id="31" name="TextBox 30">
              <a:extLst>
                <a:ext uri="{FF2B5EF4-FFF2-40B4-BE49-F238E27FC236}">
                  <a16:creationId xmlns:a16="http://schemas.microsoft.com/office/drawing/2014/main" id="{011752D1-6A7A-2FD5-0402-4E0E0559886D}"/>
                </a:ext>
              </a:extLst>
            </p:cNvPr>
            <p:cNvSpPr txBox="1"/>
            <p:nvPr/>
          </p:nvSpPr>
          <p:spPr>
            <a:xfrm>
              <a:off x="4946259" y="22030955"/>
              <a:ext cx="753887" cy="511053"/>
            </a:xfrm>
            <a:prstGeom prst="rect">
              <a:avLst/>
            </a:prstGeom>
            <a:noFill/>
          </p:spPr>
          <p:txBody>
            <a:bodyPr wrap="square" rtlCol="0">
              <a:spAutoFit/>
            </a:bodyPr>
            <a:lstStyle/>
            <a:p>
              <a:r>
                <a:rPr lang="en-US" sz="1400" dirty="0"/>
                <a:t>30</a:t>
              </a:r>
            </a:p>
          </p:txBody>
        </p:sp>
        <p:sp>
          <p:nvSpPr>
            <p:cNvPr id="32" name="TextBox 31">
              <a:extLst>
                <a:ext uri="{FF2B5EF4-FFF2-40B4-BE49-F238E27FC236}">
                  <a16:creationId xmlns:a16="http://schemas.microsoft.com/office/drawing/2014/main" id="{F2FEE830-4B65-3042-A980-2EB3474AEB3A}"/>
                </a:ext>
              </a:extLst>
            </p:cNvPr>
            <p:cNvSpPr txBox="1"/>
            <p:nvPr/>
          </p:nvSpPr>
          <p:spPr>
            <a:xfrm>
              <a:off x="2323221" y="22030955"/>
              <a:ext cx="753887" cy="511053"/>
            </a:xfrm>
            <a:prstGeom prst="rect">
              <a:avLst/>
            </a:prstGeom>
            <a:noFill/>
          </p:spPr>
          <p:txBody>
            <a:bodyPr wrap="square" rtlCol="0">
              <a:spAutoFit/>
            </a:bodyPr>
            <a:lstStyle/>
            <a:p>
              <a:r>
                <a:rPr lang="en-US" sz="1400" dirty="0"/>
                <a:t>-30</a:t>
              </a:r>
            </a:p>
          </p:txBody>
        </p:sp>
        <p:sp>
          <p:nvSpPr>
            <p:cNvPr id="33" name="TextBox 32">
              <a:extLst>
                <a:ext uri="{FF2B5EF4-FFF2-40B4-BE49-F238E27FC236}">
                  <a16:creationId xmlns:a16="http://schemas.microsoft.com/office/drawing/2014/main" id="{B3ED15BC-8F25-0A06-38A4-4DAFE17B7ECF}"/>
                </a:ext>
              </a:extLst>
            </p:cNvPr>
            <p:cNvSpPr txBox="1"/>
            <p:nvPr/>
          </p:nvSpPr>
          <p:spPr>
            <a:xfrm>
              <a:off x="3746163" y="22030953"/>
              <a:ext cx="438450" cy="511053"/>
            </a:xfrm>
            <a:prstGeom prst="rect">
              <a:avLst/>
            </a:prstGeom>
            <a:noFill/>
          </p:spPr>
          <p:txBody>
            <a:bodyPr wrap="square" rtlCol="0">
              <a:spAutoFit/>
            </a:bodyPr>
            <a:lstStyle/>
            <a:p>
              <a:r>
                <a:rPr lang="en-US" sz="1400" dirty="0"/>
                <a:t>0</a:t>
              </a:r>
            </a:p>
          </p:txBody>
        </p:sp>
        <p:sp>
          <p:nvSpPr>
            <p:cNvPr id="34" name="TextBox 33">
              <a:extLst>
                <a:ext uri="{FF2B5EF4-FFF2-40B4-BE49-F238E27FC236}">
                  <a16:creationId xmlns:a16="http://schemas.microsoft.com/office/drawing/2014/main" id="{B3FC6D16-28C1-BF81-7A10-8F7A594E5D5A}"/>
                </a:ext>
              </a:extLst>
            </p:cNvPr>
            <p:cNvSpPr txBox="1"/>
            <p:nvPr/>
          </p:nvSpPr>
          <p:spPr>
            <a:xfrm>
              <a:off x="2335246" y="22449976"/>
              <a:ext cx="3364899" cy="868788"/>
            </a:xfrm>
            <a:prstGeom prst="rect">
              <a:avLst/>
            </a:prstGeom>
            <a:noFill/>
          </p:spPr>
          <p:txBody>
            <a:bodyPr wrap="square" rtlCol="0">
              <a:spAutoFit/>
            </a:bodyPr>
            <a:lstStyle/>
            <a:p>
              <a:pPr algn="ctr"/>
              <a:r>
                <a:rPr lang="en-US" sz="1400" dirty="0"/>
                <a:t>Vertical Velocity (mm/yr)</a:t>
              </a:r>
            </a:p>
          </p:txBody>
        </p:sp>
        <p:sp>
          <p:nvSpPr>
            <p:cNvPr id="35" name="Rectangle 34">
              <a:extLst>
                <a:ext uri="{FF2B5EF4-FFF2-40B4-BE49-F238E27FC236}">
                  <a16:creationId xmlns:a16="http://schemas.microsoft.com/office/drawing/2014/main" id="{7D335339-E193-A25D-9C53-2601DFA9C51E}"/>
                </a:ext>
              </a:extLst>
            </p:cNvPr>
            <p:cNvSpPr/>
            <p:nvPr/>
          </p:nvSpPr>
          <p:spPr>
            <a:xfrm>
              <a:off x="2315091" y="20834167"/>
              <a:ext cx="17888405" cy="63523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3CA56FF4-8032-5920-754C-00C398F4342C}"/>
                </a:ext>
              </a:extLst>
            </p:cNvPr>
            <p:cNvSpPr txBox="1"/>
            <p:nvPr/>
          </p:nvSpPr>
          <p:spPr>
            <a:xfrm>
              <a:off x="4607763" y="26678262"/>
              <a:ext cx="3641492" cy="511053"/>
            </a:xfrm>
            <a:prstGeom prst="rect">
              <a:avLst/>
            </a:prstGeom>
            <a:noFill/>
          </p:spPr>
          <p:txBody>
            <a:bodyPr wrap="square" rtlCol="0">
              <a:spAutoFit/>
            </a:bodyPr>
            <a:lstStyle/>
            <a:p>
              <a:pPr algn="ctr"/>
              <a:r>
                <a:rPr lang="en-US" sz="1400" dirty="0"/>
                <a:t>January 2017 – April 2018</a:t>
              </a:r>
            </a:p>
          </p:txBody>
        </p:sp>
        <p:sp>
          <p:nvSpPr>
            <p:cNvPr id="37" name="TextBox 36">
              <a:extLst>
                <a:ext uri="{FF2B5EF4-FFF2-40B4-BE49-F238E27FC236}">
                  <a16:creationId xmlns:a16="http://schemas.microsoft.com/office/drawing/2014/main" id="{5789D058-D7F4-528B-135D-7135A0E72447}"/>
                </a:ext>
              </a:extLst>
            </p:cNvPr>
            <p:cNvSpPr txBox="1"/>
            <p:nvPr/>
          </p:nvSpPr>
          <p:spPr>
            <a:xfrm>
              <a:off x="10589902" y="26678261"/>
              <a:ext cx="3641492" cy="511053"/>
            </a:xfrm>
            <a:prstGeom prst="rect">
              <a:avLst/>
            </a:prstGeom>
            <a:noFill/>
          </p:spPr>
          <p:txBody>
            <a:bodyPr wrap="square" rtlCol="0">
              <a:spAutoFit/>
            </a:bodyPr>
            <a:lstStyle/>
            <a:p>
              <a:pPr algn="ctr"/>
              <a:r>
                <a:rPr lang="en-US" sz="1400" dirty="0"/>
                <a:t>April 2019 – January 2026</a:t>
              </a:r>
            </a:p>
          </p:txBody>
        </p:sp>
      </p:grpSp>
    </p:spTree>
    <p:extLst>
      <p:ext uri="{BB962C8B-B14F-4D97-AF65-F5344CB8AC3E}">
        <p14:creationId xmlns:p14="http://schemas.microsoft.com/office/powerpoint/2010/main" val="3421380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Group 126">
            <a:extLst>
              <a:ext uri="{FF2B5EF4-FFF2-40B4-BE49-F238E27FC236}">
                <a16:creationId xmlns:a16="http://schemas.microsoft.com/office/drawing/2014/main" id="{35C0E3C5-B47C-E0E9-B049-F5A5FF13CB66}"/>
              </a:ext>
            </a:extLst>
          </p:cNvPr>
          <p:cNvGrpSpPr/>
          <p:nvPr/>
        </p:nvGrpSpPr>
        <p:grpSpPr>
          <a:xfrm rot="2192623">
            <a:off x="1702270" y="-1071484"/>
            <a:ext cx="8787460" cy="9000966"/>
            <a:chOff x="3629233" y="-123568"/>
            <a:chExt cx="6696435" cy="6859136"/>
          </a:xfrm>
        </p:grpSpPr>
        <p:grpSp>
          <p:nvGrpSpPr>
            <p:cNvPr id="122" name="Group 121">
              <a:extLst>
                <a:ext uri="{FF2B5EF4-FFF2-40B4-BE49-F238E27FC236}">
                  <a16:creationId xmlns:a16="http://schemas.microsoft.com/office/drawing/2014/main" id="{01655649-6015-09AB-61CA-B9B100449C4E}"/>
                </a:ext>
              </a:extLst>
            </p:cNvPr>
            <p:cNvGrpSpPr/>
            <p:nvPr/>
          </p:nvGrpSpPr>
          <p:grpSpPr>
            <a:xfrm>
              <a:off x="3629233" y="-122432"/>
              <a:ext cx="6696435" cy="6858000"/>
              <a:chOff x="3596743" y="-123568"/>
              <a:chExt cx="6696435" cy="6858000"/>
            </a:xfrm>
          </p:grpSpPr>
          <p:pic>
            <p:nvPicPr>
              <p:cNvPr id="114" name="Picture 113">
                <a:extLst>
                  <a:ext uri="{FF2B5EF4-FFF2-40B4-BE49-F238E27FC236}">
                    <a16:creationId xmlns:a16="http://schemas.microsoft.com/office/drawing/2014/main" id="{C813881C-6672-4398-DB90-BE0A2828B6BE}"/>
                  </a:ext>
                </a:extLst>
              </p:cNvPr>
              <p:cNvPicPr>
                <a:picLocks noChangeAspect="1"/>
              </p:cNvPicPr>
              <p:nvPr/>
            </p:nvPicPr>
            <p:blipFill>
              <a:blip r:embed="rId2"/>
              <a:srcRect r="12099"/>
              <a:stretch/>
            </p:blipFill>
            <p:spPr>
              <a:xfrm>
                <a:off x="3596744" y="-123568"/>
                <a:ext cx="6696434" cy="6858000"/>
              </a:xfrm>
              <a:prstGeom prst="rect">
                <a:avLst/>
              </a:prstGeom>
            </p:spPr>
          </p:pic>
          <p:sp>
            <p:nvSpPr>
              <p:cNvPr id="115" name="Rectangle 114">
                <a:extLst>
                  <a:ext uri="{FF2B5EF4-FFF2-40B4-BE49-F238E27FC236}">
                    <a16:creationId xmlns:a16="http://schemas.microsoft.com/office/drawing/2014/main" id="{47B5AD47-AC73-E1CC-6DDB-7AA3878E814D}"/>
                  </a:ext>
                </a:extLst>
              </p:cNvPr>
              <p:cNvSpPr/>
              <p:nvPr/>
            </p:nvSpPr>
            <p:spPr>
              <a:xfrm>
                <a:off x="3596743" y="-123568"/>
                <a:ext cx="2867851" cy="38429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116">
                <a:extLst>
                  <a:ext uri="{FF2B5EF4-FFF2-40B4-BE49-F238E27FC236}">
                    <a16:creationId xmlns:a16="http://schemas.microsoft.com/office/drawing/2014/main" id="{991D054B-6861-5732-C6F0-638F1F25F6AE}"/>
                  </a:ext>
                </a:extLst>
              </p:cNvPr>
              <p:cNvSpPr/>
              <p:nvPr/>
            </p:nvSpPr>
            <p:spPr>
              <a:xfrm>
                <a:off x="3596744" y="3719383"/>
                <a:ext cx="1948795" cy="8196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8FA0016E-3EAA-7BEF-CB53-2DC1228C15D2}"/>
                  </a:ext>
                </a:extLst>
              </p:cNvPr>
              <p:cNvSpPr/>
              <p:nvPr/>
            </p:nvSpPr>
            <p:spPr>
              <a:xfrm>
                <a:off x="7405816" y="5008609"/>
                <a:ext cx="2343665" cy="1614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58639107-6BF8-FE59-E624-68CEA860AB36}"/>
                  </a:ext>
                </a:extLst>
              </p:cNvPr>
              <p:cNvSpPr/>
              <p:nvPr/>
            </p:nvSpPr>
            <p:spPr>
              <a:xfrm>
                <a:off x="4037468" y="3262187"/>
                <a:ext cx="1948795" cy="8196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6" name="Rectangle 125">
              <a:extLst>
                <a:ext uri="{FF2B5EF4-FFF2-40B4-BE49-F238E27FC236}">
                  <a16:creationId xmlns:a16="http://schemas.microsoft.com/office/drawing/2014/main" id="{3CE9696C-1257-569C-8F96-12A9E3A463D2}"/>
                </a:ext>
              </a:extLst>
            </p:cNvPr>
            <p:cNvSpPr/>
            <p:nvPr/>
          </p:nvSpPr>
          <p:spPr>
            <a:xfrm>
              <a:off x="6364224" y="-123568"/>
              <a:ext cx="646176" cy="2025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8" name="Picture 107">
            <a:extLst>
              <a:ext uri="{FF2B5EF4-FFF2-40B4-BE49-F238E27FC236}">
                <a16:creationId xmlns:a16="http://schemas.microsoft.com/office/drawing/2014/main" id="{D03FF506-697E-BB40-7AC4-8D4047F0E5EB}"/>
              </a:ext>
            </a:extLst>
          </p:cNvPr>
          <p:cNvPicPr>
            <a:picLocks noChangeAspect="1"/>
          </p:cNvPicPr>
          <p:nvPr/>
        </p:nvPicPr>
        <p:blipFill>
          <a:blip r:embed="rId3"/>
          <a:srcRect l="-1" r="43871" b="62099"/>
          <a:stretch/>
        </p:blipFill>
        <p:spPr>
          <a:xfrm>
            <a:off x="39131" y="0"/>
            <a:ext cx="6026253" cy="3299934"/>
          </a:xfrm>
          <a:prstGeom prst="rect">
            <a:avLst/>
          </a:prstGeom>
        </p:spPr>
      </p:pic>
      <p:pic>
        <p:nvPicPr>
          <p:cNvPr id="123" name="Picture 122">
            <a:extLst>
              <a:ext uri="{FF2B5EF4-FFF2-40B4-BE49-F238E27FC236}">
                <a16:creationId xmlns:a16="http://schemas.microsoft.com/office/drawing/2014/main" id="{3EE28CE3-9769-EC61-D42F-B3BD2C7A9690}"/>
              </a:ext>
            </a:extLst>
          </p:cNvPr>
          <p:cNvPicPr>
            <a:picLocks noChangeAspect="1"/>
          </p:cNvPicPr>
          <p:nvPr/>
        </p:nvPicPr>
        <p:blipFill>
          <a:blip r:embed="rId4"/>
          <a:stretch>
            <a:fillRect/>
          </a:stretch>
        </p:blipFill>
        <p:spPr>
          <a:xfrm>
            <a:off x="6280364" y="0"/>
            <a:ext cx="952372" cy="2865120"/>
          </a:xfrm>
          <a:prstGeom prst="rect">
            <a:avLst/>
          </a:prstGeom>
        </p:spPr>
      </p:pic>
      <p:sp>
        <p:nvSpPr>
          <p:cNvPr id="130" name="Rectangle 129">
            <a:extLst>
              <a:ext uri="{FF2B5EF4-FFF2-40B4-BE49-F238E27FC236}">
                <a16:creationId xmlns:a16="http://schemas.microsoft.com/office/drawing/2014/main" id="{ED94463C-B08E-4006-BE99-FADDBE1FFEA3}"/>
              </a:ext>
            </a:extLst>
          </p:cNvPr>
          <p:cNvSpPr/>
          <p:nvPr/>
        </p:nvSpPr>
        <p:spPr>
          <a:xfrm>
            <a:off x="3925489" y="3031332"/>
            <a:ext cx="1105342" cy="6748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7E389D57-A8EB-E816-28E1-F945D442101D}"/>
              </a:ext>
            </a:extLst>
          </p:cNvPr>
          <p:cNvSpPr/>
          <p:nvPr/>
        </p:nvSpPr>
        <p:spPr>
          <a:xfrm>
            <a:off x="5979866" y="912406"/>
            <a:ext cx="379484" cy="13187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255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F8D5E-9A6B-BC0F-46FB-1DD285952088}"/>
            </a:ext>
          </a:extLst>
        </p:cNvPr>
        <p:cNvGrpSpPr/>
        <p:nvPr/>
      </p:nvGrpSpPr>
      <p:grpSpPr>
        <a:xfrm>
          <a:off x="0" y="0"/>
          <a:ext cx="0" cy="0"/>
          <a:chOff x="0" y="0"/>
          <a:chExt cx="0" cy="0"/>
        </a:xfrm>
      </p:grpSpPr>
      <p:grpSp>
        <p:nvGrpSpPr>
          <p:cNvPr id="127" name="Group 126">
            <a:extLst>
              <a:ext uri="{FF2B5EF4-FFF2-40B4-BE49-F238E27FC236}">
                <a16:creationId xmlns:a16="http://schemas.microsoft.com/office/drawing/2014/main" id="{4FD6F889-0778-B8C5-7673-B08033C8DFF0}"/>
              </a:ext>
            </a:extLst>
          </p:cNvPr>
          <p:cNvGrpSpPr/>
          <p:nvPr/>
        </p:nvGrpSpPr>
        <p:grpSpPr>
          <a:xfrm rot="2192623">
            <a:off x="1702269" y="-1071485"/>
            <a:ext cx="8787460" cy="9000966"/>
            <a:chOff x="3629233" y="-123568"/>
            <a:chExt cx="6696435" cy="6859136"/>
          </a:xfrm>
        </p:grpSpPr>
        <p:grpSp>
          <p:nvGrpSpPr>
            <p:cNvPr id="122" name="Group 121">
              <a:extLst>
                <a:ext uri="{FF2B5EF4-FFF2-40B4-BE49-F238E27FC236}">
                  <a16:creationId xmlns:a16="http://schemas.microsoft.com/office/drawing/2014/main" id="{699AFE02-EF87-F104-C444-5E14FEBB4DBD}"/>
                </a:ext>
              </a:extLst>
            </p:cNvPr>
            <p:cNvGrpSpPr/>
            <p:nvPr/>
          </p:nvGrpSpPr>
          <p:grpSpPr>
            <a:xfrm>
              <a:off x="3629233" y="-122432"/>
              <a:ext cx="6696435" cy="6858000"/>
              <a:chOff x="3596743" y="-123568"/>
              <a:chExt cx="6696435" cy="6858000"/>
            </a:xfrm>
          </p:grpSpPr>
          <p:pic>
            <p:nvPicPr>
              <p:cNvPr id="114" name="Picture 113">
                <a:extLst>
                  <a:ext uri="{FF2B5EF4-FFF2-40B4-BE49-F238E27FC236}">
                    <a16:creationId xmlns:a16="http://schemas.microsoft.com/office/drawing/2014/main" id="{CE89A5FB-9B9E-4DE9-8C4F-03C852A30EE3}"/>
                  </a:ext>
                </a:extLst>
              </p:cNvPr>
              <p:cNvPicPr>
                <a:picLocks noChangeAspect="1"/>
              </p:cNvPicPr>
              <p:nvPr/>
            </p:nvPicPr>
            <p:blipFill>
              <a:blip r:embed="rId2"/>
              <a:srcRect r="12099"/>
              <a:stretch/>
            </p:blipFill>
            <p:spPr>
              <a:xfrm>
                <a:off x="3596744" y="-123568"/>
                <a:ext cx="6696434" cy="6858000"/>
              </a:xfrm>
              <a:prstGeom prst="rect">
                <a:avLst/>
              </a:prstGeom>
            </p:spPr>
          </p:pic>
          <p:sp>
            <p:nvSpPr>
              <p:cNvPr id="115" name="Rectangle 114">
                <a:extLst>
                  <a:ext uri="{FF2B5EF4-FFF2-40B4-BE49-F238E27FC236}">
                    <a16:creationId xmlns:a16="http://schemas.microsoft.com/office/drawing/2014/main" id="{D27486AF-8BC4-8485-AE24-13E43BE10C3B}"/>
                  </a:ext>
                </a:extLst>
              </p:cNvPr>
              <p:cNvSpPr/>
              <p:nvPr/>
            </p:nvSpPr>
            <p:spPr>
              <a:xfrm>
                <a:off x="3596743" y="-123568"/>
                <a:ext cx="2867851" cy="38429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116">
                <a:extLst>
                  <a:ext uri="{FF2B5EF4-FFF2-40B4-BE49-F238E27FC236}">
                    <a16:creationId xmlns:a16="http://schemas.microsoft.com/office/drawing/2014/main" id="{380904DC-302F-CBA4-135D-F1C3FCF2A528}"/>
                  </a:ext>
                </a:extLst>
              </p:cNvPr>
              <p:cNvSpPr/>
              <p:nvPr/>
            </p:nvSpPr>
            <p:spPr>
              <a:xfrm>
                <a:off x="3596744" y="3719383"/>
                <a:ext cx="1948795" cy="8196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AB7A5B92-32C7-09DF-4E5E-31CC4DCC9C02}"/>
                  </a:ext>
                </a:extLst>
              </p:cNvPr>
              <p:cNvSpPr/>
              <p:nvPr/>
            </p:nvSpPr>
            <p:spPr>
              <a:xfrm>
                <a:off x="7405816" y="5008609"/>
                <a:ext cx="2343665" cy="1614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7A345B4A-8007-3139-11AE-949181ADD4FC}"/>
                  </a:ext>
                </a:extLst>
              </p:cNvPr>
              <p:cNvSpPr/>
              <p:nvPr/>
            </p:nvSpPr>
            <p:spPr>
              <a:xfrm>
                <a:off x="4037468" y="3262187"/>
                <a:ext cx="1948795" cy="8196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6" name="Rectangle 125">
              <a:extLst>
                <a:ext uri="{FF2B5EF4-FFF2-40B4-BE49-F238E27FC236}">
                  <a16:creationId xmlns:a16="http://schemas.microsoft.com/office/drawing/2014/main" id="{8DA93259-06AF-A5DB-349E-39123BADE18D}"/>
                </a:ext>
              </a:extLst>
            </p:cNvPr>
            <p:cNvSpPr/>
            <p:nvPr/>
          </p:nvSpPr>
          <p:spPr>
            <a:xfrm>
              <a:off x="6364224" y="-123568"/>
              <a:ext cx="646176" cy="2025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8" name="Picture 107">
            <a:extLst>
              <a:ext uri="{FF2B5EF4-FFF2-40B4-BE49-F238E27FC236}">
                <a16:creationId xmlns:a16="http://schemas.microsoft.com/office/drawing/2014/main" id="{40644E00-A244-2AA4-69E2-2B7A7AD05DAE}"/>
              </a:ext>
            </a:extLst>
          </p:cNvPr>
          <p:cNvPicPr>
            <a:picLocks noChangeAspect="1"/>
          </p:cNvPicPr>
          <p:nvPr/>
        </p:nvPicPr>
        <p:blipFill>
          <a:blip r:embed="rId3"/>
          <a:srcRect l="-3635" t="34559" r="48192" b="26051"/>
          <a:stretch/>
        </p:blipFill>
        <p:spPr>
          <a:xfrm>
            <a:off x="11257" y="69738"/>
            <a:ext cx="5727045" cy="3299541"/>
          </a:xfrm>
          <a:prstGeom prst="rect">
            <a:avLst/>
          </a:prstGeom>
        </p:spPr>
      </p:pic>
      <p:pic>
        <p:nvPicPr>
          <p:cNvPr id="123" name="Picture 122">
            <a:extLst>
              <a:ext uri="{FF2B5EF4-FFF2-40B4-BE49-F238E27FC236}">
                <a16:creationId xmlns:a16="http://schemas.microsoft.com/office/drawing/2014/main" id="{A457A62F-8459-7A84-7F87-6CD2F1CEF55D}"/>
              </a:ext>
            </a:extLst>
          </p:cNvPr>
          <p:cNvPicPr>
            <a:picLocks noChangeAspect="1"/>
          </p:cNvPicPr>
          <p:nvPr/>
        </p:nvPicPr>
        <p:blipFill>
          <a:blip r:embed="rId4"/>
          <a:stretch>
            <a:fillRect/>
          </a:stretch>
        </p:blipFill>
        <p:spPr>
          <a:xfrm>
            <a:off x="6280364" y="0"/>
            <a:ext cx="952372" cy="2865120"/>
          </a:xfrm>
          <a:prstGeom prst="rect">
            <a:avLst/>
          </a:prstGeom>
        </p:spPr>
      </p:pic>
      <p:sp>
        <p:nvSpPr>
          <p:cNvPr id="2" name="Rectangle 1">
            <a:extLst>
              <a:ext uri="{FF2B5EF4-FFF2-40B4-BE49-F238E27FC236}">
                <a16:creationId xmlns:a16="http://schemas.microsoft.com/office/drawing/2014/main" id="{E548C346-8CD6-6D15-E498-D938C5FBCB0C}"/>
              </a:ext>
            </a:extLst>
          </p:cNvPr>
          <p:cNvSpPr/>
          <p:nvPr/>
        </p:nvSpPr>
        <p:spPr>
          <a:xfrm>
            <a:off x="4632960" y="2694432"/>
            <a:ext cx="1105342" cy="6748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8C43DD6-B19F-997A-AF0B-9E936E88CD0F}"/>
              </a:ext>
            </a:extLst>
          </p:cNvPr>
          <p:cNvSpPr/>
          <p:nvPr/>
        </p:nvSpPr>
        <p:spPr>
          <a:xfrm>
            <a:off x="2949225" y="7067"/>
            <a:ext cx="1105342" cy="6748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5719375"/>
      </p:ext>
    </p:extLst>
  </p:cSld>
  <p:clrMapOvr>
    <a:masterClrMapping/>
  </p:clrMapOvr>
</p:sld>
</file>

<file path=ppt/theme/theme1.xml><?xml version="1.0" encoding="utf-8"?>
<a:theme xmlns:a="http://schemas.openxmlformats.org/drawingml/2006/main" name="Office Theme">
  <a:themeElements>
    <a:clrScheme name="Earth Sciences NZ">
      <a:dk1>
        <a:srgbClr val="000000"/>
      </a:dk1>
      <a:lt1>
        <a:srgbClr val="FFFFFF"/>
      </a:lt1>
      <a:dk2>
        <a:srgbClr val="0E2841"/>
      </a:dk2>
      <a:lt2>
        <a:srgbClr val="E8E8E8"/>
      </a:lt2>
      <a:accent1>
        <a:srgbClr val="141BCB"/>
      </a:accent1>
      <a:accent2>
        <a:srgbClr val="1217A8"/>
      </a:accent2>
      <a:accent3>
        <a:srgbClr val="0F1482"/>
      </a:accent3>
      <a:accent4>
        <a:srgbClr val="0A0D3B"/>
      </a:accent4>
      <a:accent5>
        <a:srgbClr val="0A0A17"/>
      </a:accent5>
      <a:accent6>
        <a:srgbClr val="F75316"/>
      </a:accent6>
      <a:hlink>
        <a:srgbClr val="141ACA"/>
      </a:hlink>
      <a:folHlink>
        <a:srgbClr val="141A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dirty="0" err="1" smtClean="0"/>
        </a:defPPr>
      </a:lstStyle>
    </a:txDef>
  </a:objectDefaults>
  <a:extraClrSchemeLst/>
  <a:extLst>
    <a:ext uri="{05A4C25C-085E-4340-85A3-A5531E510DB2}">
      <thm15:themeFamily xmlns:thm15="http://schemas.microsoft.com/office/thememl/2012/main" name="Earth Sciences Powerpoint Master Template v03" id="{6658A908-C70B-1347-B84F-518BB12C823D}" vid="{8D0A0855-A64F-E342-A4FF-5F9E5E2292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E645E44DF4C347A076E5154A1E1A44" ma:contentTypeVersion="13" ma:contentTypeDescription="Create a new document." ma:contentTypeScope="" ma:versionID="fed3924ebad4b1980a48696ea5626475">
  <xsd:schema xmlns:xsd="http://www.w3.org/2001/XMLSchema" xmlns:xs="http://www.w3.org/2001/XMLSchema" xmlns:p="http://schemas.microsoft.com/office/2006/metadata/properties" xmlns:ns3="0e9b77c3-686e-41f8-8658-848585ae3dd1" xmlns:ns4="7cc5065d-f71a-4a84-87cf-13f6ecd6fd27" targetNamespace="http://schemas.microsoft.com/office/2006/metadata/properties" ma:root="true" ma:fieldsID="17712d7b2787ccbd2e536e461d73e683" ns3:_="" ns4:_="">
    <xsd:import namespace="0e9b77c3-686e-41f8-8658-848585ae3dd1"/>
    <xsd:import namespace="7cc5065d-f71a-4a84-87cf-13f6ecd6fd2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4:SharedWithUsers" minOccurs="0"/>
                <xsd:element ref="ns4:SharedWithDetails" minOccurs="0"/>
                <xsd:element ref="ns4:SharingHintHash"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9b77c3-686e-41f8-8658-848585ae3dd1"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c5065d-f71a-4a84-87cf-13f6ecd6fd27" elementFormDefault="qualified">
    <xsd:import namespace="http://schemas.microsoft.com/office/2006/documentManagement/types"/>
    <xsd:import namespace="http://schemas.microsoft.com/office/infopath/2007/PartnerControls"/>
    <xsd:element name="SharedWithUsers" ma:index="12"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SharingHintHash" ma:index="14"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7E36611-773A-4920-89A3-001E8534275A}">
  <ds:schemaRefs>
    <ds:schemaRef ds:uri="http://schemas.microsoft.com/sharepoint/v3/contenttype/forms"/>
  </ds:schemaRefs>
</ds:datastoreItem>
</file>

<file path=customXml/itemProps2.xml><?xml version="1.0" encoding="utf-8"?>
<ds:datastoreItem xmlns:ds="http://schemas.openxmlformats.org/officeDocument/2006/customXml" ds:itemID="{1B991322-6CA4-49CA-A5EB-C0B5EF00A0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9b77c3-686e-41f8-8658-848585ae3dd1"/>
    <ds:schemaRef ds:uri="7cc5065d-f71a-4a84-87cf-13f6ecd6fd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317C76-B0BC-4DAA-9FEE-2F6EC759F733}">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7cc5065d-f71a-4a84-87cf-13f6ecd6fd27"/>
    <ds:schemaRef ds:uri="0e9b77c3-686e-41f8-8658-848585ae3dd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22899</TotalTime>
  <Words>1568</Words>
  <Application>Microsoft Macintosh PowerPoint</Application>
  <PresentationFormat>Widescreen</PresentationFormat>
  <Paragraphs>173</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Aptos Light</vt:lpstr>
      <vt:lpstr>Arial</vt:lpstr>
      <vt:lpstr>Calibri</vt:lpstr>
      <vt:lpstr>Office Theme</vt:lpstr>
      <vt:lpstr>Incorporating Short Term Transients Into VLM and RSLR Projections: an Example from Aotearoa/new Zealand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 Sciences New Zealand PPT Template</dc:title>
  <dc:subject/>
  <dc:creator>ESNZ Communications Team</dc:creator>
  <cp:keywords/>
  <dc:description/>
  <cp:lastModifiedBy>Ian Hamling</cp:lastModifiedBy>
  <cp:revision>16</cp:revision>
  <cp:lastPrinted>2025-10-28T20:39:49Z</cp:lastPrinted>
  <dcterms:created xsi:type="dcterms:W3CDTF">2025-10-28T20:38:24Z</dcterms:created>
  <dcterms:modified xsi:type="dcterms:W3CDTF">2026-08-04T22:15:49Z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0x0101005FE645E44DF4C347A076E5154A1E1A44</vt:lpwstr>
  </property>
</Properties>
</file>